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76" r:id="rId3"/>
    <p:sldId id="260" r:id="rId4"/>
    <p:sldId id="275" r:id="rId5"/>
    <p:sldId id="277" r:id="rId6"/>
    <p:sldId id="278" r:id="rId7"/>
    <p:sldId id="279" r:id="rId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8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D4069-C4A1-4080-AA6A-8D105C3A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A7118E-3CB2-450C-9E81-209AFF02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B21AE1-73C4-4B21-870C-296CA535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2FC8D3-5374-4797-A737-02ACFF6D6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EA9AC-FB59-40B3-9F88-E27BA7159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263DC05-3327-49E2-A531-FC89B7EC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7916F3-9076-4F7F-81DE-99AB021D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DACBEA6-1D37-40B1-A01D-744A289F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88488-652B-4AE4-B750-A18DF479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8E4C88-6051-47E8-A1E5-FA97E485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12F8D9-0ED7-4C68-8148-31C3D08D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C77EA-A23D-49B4-A6FC-8E987FB2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C465CE5-51CA-4BC3-A561-A87D445F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9BFA13B-AC98-4877-B2AC-3F8AD8BF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E67C22-6EA7-4E91-842A-C301CE7A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4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04A1B-B41A-4626-9D5E-3E3FCC34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14BFFF-77F5-4187-92DB-CC3C19B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3EAECC3-3234-487C-A42D-7A8341AC7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8C45C5-33B8-46F7-8D31-E49C9D69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2D49BD-FED5-46C8-8B02-3AB5CB21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7E58F0-835B-4DE2-81CF-898FE2E9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8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55FBD-8B34-4691-A1F6-43B7CAFB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7A84F7D-7F1A-417A-BBF9-CF447D172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DE7C47-5C94-4F88-8315-0C4B3082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85400F-F97A-49C3-99DE-23CA4D24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1EC8C5-48CE-446A-8707-7245DAB4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A21FF1-78D4-4FE6-AF1D-DB1EF5EB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5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BDF67-0D8C-41AA-ACF2-C191154E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D6424C-6809-4CED-B8F1-35934B383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730BEF-66A6-4FA5-BA17-6B99D8F0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461EB6-68F2-4900-8397-5B7C85A4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F89321-49D8-4AE3-A3FA-B332D53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2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27AFCA2-7655-4144-B704-F1E17D09C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4633F0-3F4E-4D9A-87CE-5A28A31BD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32F75C-DBEA-492F-BC8E-B269D82D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48622-11B2-477F-AE40-B42AF9AE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0D51C9-8126-44CC-9678-202FB524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1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C8A10-EF3A-4C67-8084-7576BC771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09E8C1-95A0-4D4F-A189-90E99CC53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22E44B-76BE-4DE6-B744-15D1A84B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CF079F-1322-446F-98F1-0CB80669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905AE3-80A8-4DB6-A1E7-F3EA0E2A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0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E1AED-6149-43B3-942C-71A61295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DF5142-5C3A-4ACC-9C41-70184856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DC052F-1FE0-43EF-A7D4-BEEA8C92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E713B9-268E-488C-AC06-47D2AC9A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819766-B97A-4F4E-BF68-CF7D2995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2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E410BF-422F-4311-98D7-0C84FD10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51F8DA-CC48-454C-B865-5109C2EF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157F0E-C466-4722-9913-FA3FE09D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02521D-4FD0-41FD-86E4-D38C7EA2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5902E7-D4B6-4D1A-A282-9F7FDFE0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DF3DFD-FFAE-4A60-B78E-89AC2F97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9FBD4-173D-4197-B5E6-4A9107109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601C20-6BC9-4DB4-ABE6-CB5BCDCBC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881B7E-644D-49E7-891A-5CE909B2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E5F2CC-04A4-4792-BB46-37C89050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569ADA-7210-41F6-9F92-8C3C2155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1025" y="570699"/>
            <a:ext cx="3567429" cy="8255"/>
          </a:xfrm>
          <a:custGeom>
            <a:avLst/>
            <a:gdLst/>
            <a:ahLst/>
            <a:cxnLst/>
            <a:rect l="l" t="t" r="r" b="b"/>
            <a:pathLst>
              <a:path w="3567429" h="8254">
                <a:moveTo>
                  <a:pt x="0" y="0"/>
                </a:moveTo>
                <a:lnTo>
                  <a:pt x="3567000" y="8100"/>
                </a:lnTo>
              </a:path>
            </a:pathLst>
          </a:custGeom>
          <a:ln w="9525">
            <a:solidFill>
              <a:srgbClr val="3D8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51649" y="296049"/>
            <a:ext cx="0" cy="557530"/>
          </a:xfrm>
          <a:custGeom>
            <a:avLst/>
            <a:gdLst/>
            <a:ahLst/>
            <a:cxnLst/>
            <a:rect l="l" t="t" r="r" b="b"/>
            <a:pathLst>
              <a:path h="557530">
                <a:moveTo>
                  <a:pt x="0" y="0"/>
                </a:moveTo>
                <a:lnTo>
                  <a:pt x="1" y="557400"/>
                </a:lnTo>
              </a:path>
            </a:pathLst>
          </a:custGeom>
          <a:ln w="9525">
            <a:solidFill>
              <a:srgbClr val="3D8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77749" y="574600"/>
            <a:ext cx="3735704" cy="635"/>
          </a:xfrm>
          <a:custGeom>
            <a:avLst/>
            <a:gdLst/>
            <a:ahLst/>
            <a:cxnLst/>
            <a:rect l="l" t="t" r="r" b="b"/>
            <a:pathLst>
              <a:path w="3735704" h="634">
                <a:moveTo>
                  <a:pt x="0" y="0"/>
                </a:moveTo>
                <a:lnTo>
                  <a:pt x="3735300" y="300"/>
                </a:lnTo>
              </a:path>
            </a:pathLst>
          </a:custGeom>
          <a:ln w="9525">
            <a:solidFill>
              <a:srgbClr val="3D8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77749" y="296049"/>
            <a:ext cx="0" cy="557530"/>
          </a:xfrm>
          <a:custGeom>
            <a:avLst/>
            <a:gdLst/>
            <a:ahLst/>
            <a:cxnLst/>
            <a:rect l="l" t="t" r="r" b="b"/>
            <a:pathLst>
              <a:path h="557530">
                <a:moveTo>
                  <a:pt x="0" y="0"/>
                </a:moveTo>
                <a:lnTo>
                  <a:pt x="1" y="557400"/>
                </a:lnTo>
              </a:path>
            </a:pathLst>
          </a:custGeom>
          <a:ln w="9525">
            <a:solidFill>
              <a:srgbClr val="3D8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249" y="714755"/>
            <a:ext cx="339344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575" y="1480311"/>
            <a:ext cx="8430849" cy="182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6634EA-C1F7-4280-AECF-35CFCAAE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05C0F8-736F-4563-8C00-EE4BD8A14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832C7E-41E7-4A7F-AB5D-CB6D5021C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8E77-D209-46AD-9F85-9110F6C94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845C35-D8F6-4263-A272-0DAF2F184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0A15A5-3C0E-48EB-9867-FAA76DCB0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7F07-62A8-4A96-9D51-3AB37D1CF1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0EE582-39D7-4254-8470-F5CA0604E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5531"/>
          <a:stretch/>
        </p:blipFill>
        <p:spPr>
          <a:xfrm>
            <a:off x="24637" y="24175"/>
            <a:ext cx="7991591" cy="5143493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BBC64C6-5024-4B40-997C-9E27A9CF7E22}"/>
              </a:ext>
            </a:extLst>
          </p:cNvPr>
          <p:cNvSpPr/>
          <p:nvPr/>
        </p:nvSpPr>
        <p:spPr>
          <a:xfrm>
            <a:off x="-1587" y="40619"/>
            <a:ext cx="9091654" cy="5143500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69E8B9D-7420-46FA-8160-553859CF7EDC}"/>
              </a:ext>
            </a:extLst>
          </p:cNvPr>
          <p:cNvGrpSpPr/>
          <p:nvPr/>
        </p:nvGrpSpPr>
        <p:grpSpPr>
          <a:xfrm>
            <a:off x="-1587" y="24175"/>
            <a:ext cx="8963906" cy="1068480"/>
            <a:chOff x="0" y="809511"/>
            <a:chExt cx="12191997" cy="80951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B36F423-17B6-4624-9385-E9561BF28AA4}"/>
                </a:ext>
              </a:extLst>
            </p:cNvPr>
            <p:cNvSpPr/>
            <p:nvPr/>
          </p:nvSpPr>
          <p:spPr>
            <a:xfrm>
              <a:off x="0" y="809511"/>
              <a:ext cx="12191997" cy="8095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black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D4285787-DD7D-45A6-8380-B1DF6BABE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71" y="822323"/>
              <a:ext cx="4658629" cy="673403"/>
            </a:xfrm>
            <a:prstGeom prst="rect">
              <a:avLst/>
            </a:prstGeom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767894A-625D-497B-8287-E08AF23226C2}"/>
              </a:ext>
            </a:extLst>
          </p:cNvPr>
          <p:cNvSpPr/>
          <p:nvPr/>
        </p:nvSpPr>
        <p:spPr>
          <a:xfrm>
            <a:off x="116632" y="1149194"/>
            <a:ext cx="9027368" cy="316713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  <a:p>
            <a:pPr algn="ctr"/>
            <a:endParaRPr lang="ru-RU" sz="20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  <a:p>
            <a:pPr algn="ctr"/>
            <a:endParaRPr lang="ru-RU" sz="20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  <a:p>
            <a:pPr algn="ctr"/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Годовой отчет (промежуточный, этап 1)</a:t>
            </a:r>
          </a:p>
          <a:p>
            <a:pPr algn="ctr"/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научно-исследовательской лаборатории </a:t>
            </a:r>
            <a:endParaRPr lang="en-US" sz="2000" b="1" spc="-5" dirty="0" smtClean="0">
              <a:solidFill>
                <a:srgbClr val="0B5394"/>
              </a:solidFill>
              <a:latin typeface="Arial"/>
              <a:cs typeface="Arial"/>
            </a:endParaRPr>
          </a:p>
          <a:p>
            <a:pPr algn="ctr"/>
            <a:r>
              <a:rPr lang="ru-RU" sz="2000" b="1" spc="-5" dirty="0" smtClean="0">
                <a:solidFill>
                  <a:srgbClr val="0B5394"/>
                </a:solidFill>
                <a:latin typeface="Arial"/>
                <a:cs typeface="Arial"/>
              </a:rPr>
              <a:t>теории </a:t>
            </a:r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и практики образования и развития лиц </a:t>
            </a:r>
            <a:endParaRPr lang="en-US" sz="2000" b="1" spc="-5" dirty="0" smtClean="0">
              <a:solidFill>
                <a:srgbClr val="0B5394"/>
              </a:solidFill>
              <a:latin typeface="Arial"/>
              <a:cs typeface="Arial"/>
            </a:endParaRPr>
          </a:p>
          <a:p>
            <a:pPr algn="ctr"/>
            <a:r>
              <a:rPr lang="ru-RU" sz="2000" b="1" spc="-5" dirty="0" smtClean="0">
                <a:solidFill>
                  <a:srgbClr val="0B5394"/>
                </a:solidFill>
                <a:latin typeface="Arial"/>
                <a:cs typeface="Arial"/>
              </a:rPr>
              <a:t>с </a:t>
            </a:r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особыми образовательными потребностями</a:t>
            </a:r>
          </a:p>
          <a:p>
            <a:pPr lvl="0" algn="ctr"/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по теме: </a:t>
            </a:r>
          </a:p>
          <a:p>
            <a:pPr lvl="0" algn="ctr"/>
            <a:endParaRPr lang="ru-RU" sz="2000" b="1" spc="-5" dirty="0">
              <a:solidFill>
                <a:srgbClr val="0B5394"/>
              </a:solidFill>
              <a:latin typeface="Arial"/>
              <a:cs typeface="Arial"/>
            </a:endParaRPr>
          </a:p>
          <a:p>
            <a:pPr lvl="0" algn="ctr"/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«Научное обоснование, разработка и практическая апробация комплексной модели психолого-педагогического и социального сопровождения обучающихся с особыми образовательными потребностями в системе непрерывного образования»</a:t>
            </a:r>
          </a:p>
          <a:p>
            <a:pPr lvl="0" algn="ctr"/>
            <a:endParaRPr lang="ru-RU" sz="2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  <a:p>
            <a:pPr algn="ctr"/>
            <a:endParaRPr lang="ru-RU" sz="27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44CA42-DB12-4479-A814-32A6E42BF98F}"/>
              </a:ext>
            </a:extLst>
          </p:cNvPr>
          <p:cNvSpPr txBox="1"/>
          <p:nvPr/>
        </p:nvSpPr>
        <p:spPr>
          <a:xfrm>
            <a:off x="623383" y="2946210"/>
            <a:ext cx="7123058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cs typeface="Calibri"/>
              </a:rPr>
              <a:t>«</a:t>
            </a:r>
            <a:endParaRPr lang="ru-RU" sz="15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06387F-17FA-4762-9315-6ABDDFADA880}"/>
              </a:ext>
            </a:extLst>
          </p:cNvPr>
          <p:cNvSpPr txBox="1"/>
          <p:nvPr/>
        </p:nvSpPr>
        <p:spPr>
          <a:xfrm>
            <a:off x="-213989" y="4456461"/>
            <a:ext cx="5689428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DCC74E8-04F8-4891-BE66-53C900DF8AEF}"/>
              </a:ext>
            </a:extLst>
          </p:cNvPr>
          <p:cNvSpPr txBox="1"/>
          <p:nvPr/>
        </p:nvSpPr>
        <p:spPr>
          <a:xfrm>
            <a:off x="4184911" y="4102864"/>
            <a:ext cx="4309946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1350" b="1" u="sng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DA628C-6773-49EF-B81C-E7E8A96057A2}"/>
              </a:ext>
            </a:extLst>
          </p:cNvPr>
          <p:cNvSpPr txBox="1"/>
          <p:nvPr/>
        </p:nvSpPr>
        <p:spPr>
          <a:xfrm>
            <a:off x="-1587" y="3702335"/>
            <a:ext cx="9117878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ru-RU" sz="2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  <a:p>
            <a:pPr algn="r"/>
            <a:endParaRPr lang="ru-RU" sz="2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  <a:p>
            <a:pPr algn="r"/>
            <a:r>
              <a:rPr lang="ru-RU" b="1" spc="-5" dirty="0" smtClean="0">
                <a:solidFill>
                  <a:srgbClr val="C00000"/>
                </a:solidFill>
                <a:latin typeface="Arial"/>
                <a:cs typeface="Arial"/>
              </a:rPr>
              <a:t>Дикая </a:t>
            </a:r>
            <a:r>
              <a:rPr lang="ru-RU" b="1" spc="-5" dirty="0">
                <a:solidFill>
                  <a:srgbClr val="C00000"/>
                </a:solidFill>
                <a:latin typeface="Arial"/>
                <a:cs typeface="Arial"/>
              </a:rPr>
              <a:t>Л.А.</a:t>
            </a:r>
          </a:p>
          <a:p>
            <a:pPr algn="r"/>
            <a:r>
              <a:rPr lang="ru-RU" sz="1400" b="1" spc="-5" dirty="0">
                <a:solidFill>
                  <a:srgbClr val="1C4587"/>
                </a:solidFill>
                <a:latin typeface="Arial"/>
                <a:cs typeface="Arial"/>
              </a:rPr>
              <a:t>кандидат психологических наук, доцент, </a:t>
            </a:r>
          </a:p>
          <a:p>
            <a:pPr algn="r"/>
            <a:r>
              <a:rPr lang="ru-RU" sz="1400" b="1" spc="-5" dirty="0">
                <a:solidFill>
                  <a:srgbClr val="1C4587"/>
                </a:solidFill>
                <a:latin typeface="Arial"/>
                <a:cs typeface="Arial"/>
              </a:rPr>
              <a:t>главный научный сотрудник АПП ЮФУ </a:t>
            </a:r>
          </a:p>
          <a:p>
            <a:pPr algn="ctr"/>
            <a:r>
              <a:rPr lang="ru-RU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/>
            </a:r>
            <a:br>
              <a:rPr lang="ru-RU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</a:br>
            <a:r>
              <a:rPr lang="ru-RU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/>
            </a:r>
            <a:br>
              <a:rPr lang="ru-RU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</a:br>
            <a:endParaRPr lang="ru-RU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cs typeface="Calibr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48" y="82885"/>
            <a:ext cx="951059" cy="951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761" y="54922"/>
            <a:ext cx="606178" cy="9806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00258" y="433560"/>
            <a:ext cx="189758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50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176" y="106594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50" y="906779"/>
            <a:ext cx="3310890" cy="22865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lang="ru-RU" spc="-5" dirty="0" smtClean="0"/>
              <a:t>Этапы создания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83605" y="1439477"/>
            <a:ext cx="1199515" cy="605935"/>
          </a:xfrm>
          <a:prstGeom prst="rect">
            <a:avLst/>
          </a:prstGeom>
          <a:solidFill>
            <a:srgbClr val="6FA8D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Приказ ЮФУ № </a:t>
            </a:r>
            <a:r>
              <a:rPr lang="ru-RU" sz="1300" b="1" dirty="0">
                <a:solidFill>
                  <a:srgbClr val="FFFFFF"/>
                </a:solidFill>
                <a:latin typeface="Arial"/>
                <a:cs typeface="Arial"/>
              </a:rPr>
              <a:t>2428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300" b="1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30.12.2019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0306" y="1466683"/>
            <a:ext cx="1412240" cy="605935"/>
          </a:xfrm>
          <a:prstGeom prst="rect">
            <a:avLst/>
          </a:prstGeom>
          <a:solidFill>
            <a:srgbClr val="6FA8D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300" b="1" dirty="0">
                <a:solidFill>
                  <a:srgbClr val="FFFFFF"/>
                </a:solidFill>
                <a:latin typeface="Arial"/>
                <a:cs typeface="Arial"/>
              </a:rPr>
              <a:t>Приказ ЮФУ </a:t>
            </a:r>
            <a:endParaRPr lang="ru-RU" sz="13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№ </a:t>
            </a:r>
            <a:r>
              <a:rPr lang="ru-RU" sz="1300" b="1" dirty="0">
                <a:solidFill>
                  <a:srgbClr val="FFFFFF"/>
                </a:solidFill>
                <a:latin typeface="Arial"/>
                <a:cs typeface="Arial"/>
              </a:rPr>
              <a:t>434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1300" b="1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19.03.2020</a:t>
            </a:r>
            <a:endParaRPr lang="ru-RU" sz="13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605" y="2519691"/>
            <a:ext cx="1189355" cy="1233671"/>
          </a:xfrm>
          <a:prstGeom prst="rect">
            <a:avLst/>
          </a:prstGeom>
          <a:solidFill>
            <a:srgbClr val="6DA9DB">
              <a:alpha val="23139"/>
            </a:srgbClr>
          </a:solidFill>
        </p:spPr>
        <p:txBody>
          <a:bodyPr vert="horz" wrap="square" lIns="0" tIns="124460" rIns="0" bIns="0" rtlCol="0">
            <a:spAutoFit/>
          </a:bodyPr>
          <a:lstStyle/>
          <a:p>
            <a:pPr marR="132080">
              <a:lnSpc>
                <a:spcPct val="100000"/>
              </a:lnSpc>
            </a:pPr>
            <a:r>
              <a:rPr lang="ru-RU" sz="1200" b="1" spc="-5" dirty="0" smtClean="0">
                <a:latin typeface="Arial"/>
                <a:cs typeface="Arial"/>
              </a:rPr>
              <a:t>Об открытом конкурсе </a:t>
            </a:r>
            <a:r>
              <a:rPr lang="ru-RU" sz="1200" b="1" spc="-5" dirty="0" err="1" smtClean="0">
                <a:latin typeface="Arial"/>
                <a:cs typeface="Arial"/>
              </a:rPr>
              <a:t>исследова-тельских</a:t>
            </a:r>
            <a:r>
              <a:rPr lang="ru-RU" sz="1200" b="1" spc="-5" dirty="0" smtClean="0">
                <a:latin typeface="Arial"/>
                <a:cs typeface="Arial"/>
              </a:rPr>
              <a:t> лабораторий ЮФУ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1461" y="2525379"/>
            <a:ext cx="1424940" cy="1498487"/>
          </a:xfrm>
          <a:prstGeom prst="rect">
            <a:avLst/>
          </a:prstGeom>
          <a:solidFill>
            <a:srgbClr val="6DA9DB">
              <a:alpha val="23139"/>
            </a:srgbClr>
          </a:solidFill>
        </p:spPr>
        <p:txBody>
          <a:bodyPr vert="horz" wrap="square" lIns="0" tIns="20955" rIns="0" bIns="0" rtlCol="0">
            <a:spAutoFit/>
          </a:bodyPr>
          <a:lstStyle/>
          <a:p>
            <a:pPr marL="58419" marR="207010">
              <a:spcBef>
                <a:spcPts val="165"/>
              </a:spcBef>
            </a:pPr>
            <a:r>
              <a:rPr lang="ru-RU" sz="1200" b="1" spc="-5" dirty="0">
                <a:latin typeface="Arial"/>
                <a:cs typeface="Arial"/>
              </a:rPr>
              <a:t>О </a:t>
            </a:r>
            <a:r>
              <a:rPr lang="ru-RU" sz="1200" b="1" spc="-5" dirty="0" err="1">
                <a:latin typeface="Arial"/>
                <a:cs typeface="Arial"/>
              </a:rPr>
              <a:t>финансиро-вании</a:t>
            </a:r>
            <a:r>
              <a:rPr lang="ru-RU" sz="1200" b="1" spc="-5" dirty="0">
                <a:latin typeface="Arial"/>
                <a:cs typeface="Arial"/>
              </a:rPr>
              <a:t> </a:t>
            </a:r>
            <a:r>
              <a:rPr lang="ru-RU" sz="1200" b="1" spc="-5" dirty="0" err="1">
                <a:latin typeface="Arial"/>
                <a:cs typeface="Arial"/>
              </a:rPr>
              <a:t>иссле-довательских</a:t>
            </a:r>
            <a:r>
              <a:rPr lang="ru-RU" sz="1200" b="1" spc="-5" dirty="0">
                <a:latin typeface="Arial"/>
                <a:cs typeface="Arial"/>
              </a:rPr>
              <a:t> лабораторий в рамках реализации внутреннего гранта ЮФУ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43587" y="1479290"/>
            <a:ext cx="1652108" cy="605935"/>
          </a:xfrm>
          <a:prstGeom prst="rect">
            <a:avLst/>
          </a:prstGeom>
          <a:solidFill>
            <a:srgbClr val="6FA8DC"/>
          </a:solidFill>
        </p:spPr>
        <p:txBody>
          <a:bodyPr vert="horz" wrap="square" lIns="0" tIns="5715" rIns="0" bIns="0" rtlCol="0">
            <a:spAutoFit/>
          </a:bodyPr>
          <a:lstStyle/>
          <a:p>
            <a:pPr lvl="0">
              <a:spcBef>
                <a:spcPts val="45"/>
              </a:spcBef>
            </a:pP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Приказ </a:t>
            </a:r>
            <a:r>
              <a:rPr lang="ru-RU" sz="1300" b="1" dirty="0">
                <a:solidFill>
                  <a:srgbClr val="FFFFFF"/>
                </a:solidFill>
                <a:latin typeface="Arial"/>
                <a:cs typeface="Arial"/>
              </a:rPr>
              <a:t>ЮФУ </a:t>
            </a:r>
          </a:p>
          <a:p>
            <a:pPr lvl="0">
              <a:spcBef>
                <a:spcPts val="45"/>
              </a:spcBef>
            </a:pPr>
            <a:r>
              <a:rPr lang="ru-RU" sz="1300" b="1" dirty="0">
                <a:solidFill>
                  <a:srgbClr val="FFFFFF"/>
                </a:solidFill>
                <a:latin typeface="Arial"/>
                <a:cs typeface="Arial"/>
              </a:rPr>
              <a:t>№ 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82-ОД</a:t>
            </a:r>
            <a:endParaRPr lang="ru-RU" sz="13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lvl="0">
              <a:spcBef>
                <a:spcPts val="45"/>
              </a:spcBef>
            </a:pPr>
            <a:r>
              <a:rPr lang="ru-RU" sz="1300" b="1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28.04.2020</a:t>
            </a:r>
            <a:endParaRPr lang="ru-RU" sz="13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3587" y="2536621"/>
            <a:ext cx="1652108" cy="2300630"/>
          </a:xfrm>
          <a:prstGeom prst="rect">
            <a:avLst/>
          </a:prstGeom>
          <a:solidFill>
            <a:srgbClr val="6DA9DB">
              <a:alpha val="23139"/>
            </a:srgbClr>
          </a:solidFill>
        </p:spPr>
        <p:txBody>
          <a:bodyPr vert="horz" wrap="square" lIns="0" tIns="83820" rIns="0" bIns="0" rtlCol="0">
            <a:spAutoFit/>
          </a:bodyPr>
          <a:lstStyle/>
          <a:p>
            <a:pPr marL="85725" marR="312420">
              <a:lnSpc>
                <a:spcPct val="100000"/>
              </a:lnSpc>
            </a:pPr>
            <a:r>
              <a:rPr lang="ru-RU" sz="1200" b="1" spc="-5" dirty="0">
                <a:latin typeface="Arial"/>
                <a:cs typeface="Arial"/>
              </a:rPr>
              <a:t>О создании «Научно-исследователь-</a:t>
            </a:r>
          </a:p>
          <a:p>
            <a:pPr marL="85725" marR="312420">
              <a:lnSpc>
                <a:spcPct val="100000"/>
              </a:lnSpc>
            </a:pPr>
            <a:r>
              <a:rPr lang="ru-RU" sz="1200" b="1" spc="-5" dirty="0" err="1">
                <a:latin typeface="Arial"/>
                <a:cs typeface="Arial"/>
              </a:rPr>
              <a:t>ской</a:t>
            </a:r>
            <a:r>
              <a:rPr lang="ru-RU" sz="1200" b="1" spc="-5" dirty="0">
                <a:latin typeface="Arial"/>
                <a:cs typeface="Arial"/>
              </a:rPr>
              <a:t> </a:t>
            </a:r>
            <a:r>
              <a:rPr lang="ru-RU" sz="1200" b="1" spc="-5" dirty="0" err="1">
                <a:latin typeface="Arial"/>
                <a:cs typeface="Arial"/>
              </a:rPr>
              <a:t>лаборато-рии</a:t>
            </a:r>
            <a:r>
              <a:rPr lang="ru-RU" sz="1200" b="1" spc="-5" dirty="0">
                <a:latin typeface="Arial"/>
                <a:cs typeface="Arial"/>
              </a:rPr>
              <a:t> теории и практики </a:t>
            </a:r>
            <a:r>
              <a:rPr lang="ru-RU" sz="1200" b="1" spc="-5" dirty="0" err="1">
                <a:latin typeface="Arial"/>
                <a:cs typeface="Arial"/>
              </a:rPr>
              <a:t>обра-зования</a:t>
            </a:r>
            <a:r>
              <a:rPr lang="ru-RU" sz="1200" b="1" spc="-5" dirty="0">
                <a:latin typeface="Arial"/>
                <a:cs typeface="Arial"/>
              </a:rPr>
              <a:t> и раз-вития лиц с особыми </a:t>
            </a:r>
            <a:r>
              <a:rPr lang="ru-RU" sz="1200" b="1" spc="-5" dirty="0" err="1">
                <a:latin typeface="Arial"/>
                <a:cs typeface="Arial"/>
              </a:rPr>
              <a:t>обра-зовательными</a:t>
            </a:r>
            <a:r>
              <a:rPr lang="ru-RU" sz="1200" b="1" spc="-5" dirty="0">
                <a:latin typeface="Arial"/>
                <a:cs typeface="Arial"/>
              </a:rPr>
              <a:t> потребностями»   в АПП ЮФУ</a:t>
            </a:r>
            <a:endParaRPr sz="1200" b="1" spc="-5" dirty="0">
              <a:latin typeface="Arial"/>
              <a:cs typeface="Arial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5075473" y="1504949"/>
            <a:ext cx="1414119" cy="605935"/>
          </a:xfrm>
          <a:prstGeom prst="rect">
            <a:avLst/>
          </a:prstGeom>
          <a:solidFill>
            <a:srgbClr val="6FA8DC"/>
          </a:solidFill>
        </p:spPr>
        <p:txBody>
          <a:bodyPr vert="horz" wrap="square" lIns="0" tIns="5715" rIns="0" bIns="0" rtlCol="0">
            <a:spAutoFit/>
          </a:bodyPr>
          <a:lstStyle/>
          <a:p>
            <a:pPr lvl="0">
              <a:spcBef>
                <a:spcPts val="45"/>
              </a:spcBef>
            </a:pP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Приказ ЮФУ </a:t>
            </a:r>
          </a:p>
          <a:p>
            <a:pPr lvl="0">
              <a:spcBef>
                <a:spcPts val="45"/>
              </a:spcBef>
            </a:pP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№ 941</a:t>
            </a:r>
          </a:p>
          <a:p>
            <a:pPr lvl="0">
              <a:spcBef>
                <a:spcPts val="45"/>
              </a:spcBef>
            </a:pP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от 08.06.2020</a:t>
            </a:r>
            <a:endParaRPr lang="ru-RU" sz="13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5062880" y="2536621"/>
            <a:ext cx="1414119" cy="1192634"/>
          </a:xfrm>
          <a:prstGeom prst="rect">
            <a:avLst/>
          </a:prstGeom>
          <a:solidFill>
            <a:srgbClr val="6DA9DB">
              <a:alpha val="23139"/>
            </a:srgbClr>
          </a:solidFill>
        </p:spPr>
        <p:txBody>
          <a:bodyPr vert="horz" wrap="square" lIns="0" tIns="83820" rIns="0" bIns="0" rtlCol="0">
            <a:spAutoFit/>
          </a:bodyPr>
          <a:lstStyle/>
          <a:p>
            <a:pPr marL="85725" marR="312420">
              <a:spcBef>
                <a:spcPts val="660"/>
              </a:spcBef>
            </a:pPr>
            <a:r>
              <a:rPr lang="ru-RU" sz="1200" b="1" spc="-5" dirty="0">
                <a:latin typeface="Arial"/>
                <a:cs typeface="Arial"/>
              </a:rPr>
              <a:t>О </a:t>
            </a:r>
            <a:r>
              <a:rPr lang="ru-RU" sz="1200" b="1" spc="-5" dirty="0" smtClean="0">
                <a:latin typeface="Arial"/>
                <a:cs typeface="Arial"/>
              </a:rPr>
              <a:t> </a:t>
            </a:r>
            <a:r>
              <a:rPr lang="ru-RU" sz="1200" b="1" spc="-5" dirty="0" err="1" smtClean="0">
                <a:latin typeface="Arial"/>
                <a:cs typeface="Arial"/>
              </a:rPr>
              <a:t>выполне</a:t>
            </a:r>
            <a:r>
              <a:rPr lang="ru-RU" sz="1200" b="1" spc="-5" dirty="0" err="1">
                <a:latin typeface="Arial"/>
                <a:cs typeface="Arial"/>
              </a:rPr>
              <a:t>-</a:t>
            </a:r>
            <a:r>
              <a:rPr lang="ru-RU" sz="1200" b="1" spc="-5" dirty="0" err="1" smtClean="0">
                <a:latin typeface="Arial"/>
                <a:cs typeface="Arial"/>
              </a:rPr>
              <a:t>нии</a:t>
            </a:r>
            <a:r>
              <a:rPr lang="ru-RU" sz="1200" b="1" spc="-5" dirty="0" smtClean="0">
                <a:latin typeface="Arial"/>
                <a:cs typeface="Arial"/>
              </a:rPr>
              <a:t> </a:t>
            </a:r>
            <a:r>
              <a:rPr lang="ru-RU" sz="1200" b="1" spc="-5" dirty="0">
                <a:latin typeface="Arial"/>
                <a:cs typeface="Arial"/>
              </a:rPr>
              <a:t>научного проекта в рамках внутреннего гранта ЮФУ</a:t>
            </a:r>
            <a:endParaRPr sz="1200" b="1" spc="-5" dirty="0">
              <a:latin typeface="Arial"/>
              <a:cs typeface="Arial"/>
            </a:endParaRPr>
          </a:p>
        </p:txBody>
      </p:sp>
      <p:sp>
        <p:nvSpPr>
          <p:cNvPr id="26" name="object 9"/>
          <p:cNvSpPr txBox="1"/>
          <p:nvPr/>
        </p:nvSpPr>
        <p:spPr>
          <a:xfrm>
            <a:off x="6781800" y="1480820"/>
            <a:ext cx="2133600" cy="2206373"/>
          </a:xfrm>
          <a:prstGeom prst="rect">
            <a:avLst/>
          </a:prstGeom>
          <a:solidFill>
            <a:srgbClr val="6FA8DC"/>
          </a:solidFill>
        </p:spPr>
        <p:txBody>
          <a:bodyPr vert="horz" wrap="square" lIns="0" tIns="5715" rIns="0" bIns="0" rtlCol="0">
            <a:spAutoFit/>
          </a:bodyPr>
          <a:lstStyle/>
          <a:p>
            <a:pPr lvl="0">
              <a:spcBef>
                <a:spcPts val="45"/>
              </a:spcBef>
            </a:pP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Тема «Научное </a:t>
            </a:r>
            <a:r>
              <a:rPr lang="ru-RU" sz="1300" b="1" dirty="0" err="1" smtClean="0">
                <a:solidFill>
                  <a:srgbClr val="FFFFFF"/>
                </a:solidFill>
                <a:latin typeface="Arial"/>
                <a:cs typeface="Arial"/>
              </a:rPr>
              <a:t>обосно-вание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, разработка и практическая апробация комплексной модели психолого-</a:t>
            </a:r>
            <a:r>
              <a:rPr lang="ru-RU" sz="1300" b="1" dirty="0" err="1" smtClean="0">
                <a:solidFill>
                  <a:srgbClr val="FFFFFF"/>
                </a:solidFill>
                <a:latin typeface="Arial"/>
                <a:cs typeface="Arial"/>
              </a:rPr>
              <a:t>педагогиче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1300" b="1" dirty="0" err="1" smtClean="0">
                <a:solidFill>
                  <a:srgbClr val="FFFFFF"/>
                </a:solidFill>
                <a:latin typeface="Arial"/>
                <a:cs typeface="Arial"/>
              </a:rPr>
              <a:t>ского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 и социального сопровождения обучаю-</a:t>
            </a:r>
            <a:r>
              <a:rPr lang="ru-RU" sz="1300" b="1" dirty="0" err="1" smtClean="0">
                <a:solidFill>
                  <a:srgbClr val="FFFFFF"/>
                </a:solidFill>
                <a:latin typeface="Arial"/>
                <a:cs typeface="Arial"/>
              </a:rPr>
              <a:t>щихся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 с особыми </a:t>
            </a:r>
            <a:r>
              <a:rPr lang="ru-RU" sz="1300" b="1" dirty="0" err="1" smtClean="0">
                <a:solidFill>
                  <a:srgbClr val="FFFFFF"/>
                </a:solidFill>
                <a:latin typeface="Arial"/>
                <a:cs typeface="Arial"/>
              </a:rPr>
              <a:t>обра-зовательными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 потребно-</a:t>
            </a:r>
            <a:r>
              <a:rPr lang="ru-RU" sz="1300" b="1" dirty="0" err="1" smtClean="0">
                <a:solidFill>
                  <a:srgbClr val="FFFFFF"/>
                </a:solidFill>
                <a:latin typeface="Arial"/>
                <a:cs typeface="Arial"/>
              </a:rPr>
              <a:t>стями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 в системе </a:t>
            </a:r>
            <a:r>
              <a:rPr lang="ru-RU" sz="1300" b="1" dirty="0" err="1" smtClean="0">
                <a:solidFill>
                  <a:srgbClr val="FFFFFF"/>
                </a:solidFill>
                <a:latin typeface="Arial"/>
                <a:cs typeface="Arial"/>
              </a:rPr>
              <a:t>непре-рывного</a:t>
            </a:r>
            <a:r>
              <a:rPr lang="ru-RU" sz="1300" b="1" dirty="0" smtClean="0">
                <a:solidFill>
                  <a:srgbClr val="FFFFFF"/>
                </a:solidFill>
                <a:latin typeface="Arial"/>
                <a:cs typeface="Arial"/>
              </a:rPr>
              <a:t> образования»</a:t>
            </a:r>
          </a:p>
        </p:txBody>
      </p:sp>
      <p:sp>
        <p:nvSpPr>
          <p:cNvPr id="27" name="object 7"/>
          <p:cNvSpPr txBox="1"/>
          <p:nvPr/>
        </p:nvSpPr>
        <p:spPr>
          <a:xfrm>
            <a:off x="6781800" y="3753362"/>
            <a:ext cx="2133600" cy="1264449"/>
          </a:xfrm>
          <a:prstGeom prst="rect">
            <a:avLst/>
          </a:prstGeom>
          <a:solidFill>
            <a:srgbClr val="6DA9DB">
              <a:alpha val="23139"/>
            </a:srgbClr>
          </a:solidFill>
        </p:spPr>
        <p:txBody>
          <a:bodyPr vert="horz" wrap="square" lIns="0" tIns="124460" rIns="0" bIns="0" rtlCol="0">
            <a:spAutoFit/>
          </a:bodyPr>
          <a:lstStyle/>
          <a:p>
            <a:pPr marR="132080">
              <a:lnSpc>
                <a:spcPct val="100000"/>
              </a:lnSpc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НИР:</a:t>
            </a:r>
          </a:p>
          <a:p>
            <a:pPr marR="132080">
              <a:lnSpc>
                <a:spcPct val="100000"/>
              </a:lnSpc>
            </a:pPr>
            <a:r>
              <a:rPr lang="ru-RU" sz="1200" b="1" spc="-5" dirty="0" smtClean="0"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chemeClr val="accent2"/>
                </a:solidFill>
                <a:latin typeface="Arial"/>
                <a:cs typeface="Arial"/>
              </a:rPr>
              <a:t>1. </a:t>
            </a:r>
            <a:r>
              <a:rPr lang="ru-RU" sz="12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Теоретико-методологический</a:t>
            </a:r>
          </a:p>
          <a:p>
            <a:pPr marR="132080">
              <a:lnSpc>
                <a:spcPct val="100000"/>
              </a:lnSpc>
            </a:pPr>
            <a:r>
              <a:rPr lang="ru-RU" sz="12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Arial"/>
              </a:rPr>
              <a:t>2. </a:t>
            </a:r>
            <a:r>
              <a:rPr lang="ru-RU" sz="1200" b="1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Исследовательско</a:t>
            </a:r>
            <a:r>
              <a:rPr lang="ru-RU" sz="12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-диагностический</a:t>
            </a:r>
          </a:p>
          <a:p>
            <a:pPr marR="132080">
              <a:lnSpc>
                <a:spcPct val="100000"/>
              </a:lnSpc>
            </a:pPr>
            <a:r>
              <a:rPr lang="ru-RU" sz="12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Arial"/>
              </a:rPr>
              <a:t>3. </a:t>
            </a:r>
            <a:r>
              <a:rPr lang="ru-RU" sz="12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Аналитический</a:t>
            </a:r>
            <a:endParaRPr lang="ru-RU" sz="1200" b="1" spc="-5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170538" y="1718001"/>
            <a:ext cx="597407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9994"/>
            <a:ext cx="944962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469" y="895350"/>
            <a:ext cx="5346531" cy="4248150"/>
          </a:xfrm>
          <a:prstGeom prst="rect">
            <a:avLst/>
          </a:prstGeom>
        </p:spPr>
      </p:pic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26470768-E339-4764-9B5F-5BA4AEA37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630883"/>
              </p:ext>
            </p:extLst>
          </p:nvPr>
        </p:nvGraphicFramePr>
        <p:xfrm>
          <a:off x="91840" y="1114825"/>
          <a:ext cx="4191000" cy="39518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8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</a:rPr>
                        <a:t>Сотрудники лаборатории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63" marR="91463" marT="45724" marB="45724" horzOverflow="overflow"/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63" marR="9146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0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63" marR="91463" marT="45724" marB="4572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Дикая Людмила Александровна – канд. психол. наук, доцент, </a:t>
                      </a:r>
                      <a:endParaRPr kumimoji="0" lang="ru-RU" alt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главный 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научный сотрудник, руководитель проекта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63" marR="91463"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0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63" marR="91463" marT="45724" marB="4572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Занина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Лариса Витольдовна – доктор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пед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. наук, профессор; </a:t>
                      </a:r>
                      <a:r>
                        <a:rPr kumimoji="0" lang="ru-RU" alt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главный </a:t>
                      </a:r>
                      <a:r>
                        <a:rPr kumimoji="0" lang="ru-RU" alt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научный </a:t>
                      </a:r>
                      <a:r>
                        <a:rPr kumimoji="0" lang="ru-RU" alt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сотрудник 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463" marR="91463"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63" marR="91463" marT="45724" marB="4572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Васьков Максим Александрович – доктор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социол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. наук, доцент, </a:t>
                      </a:r>
                      <a:r>
                        <a:rPr kumimoji="0" lang="ru-RU" alt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главный </a:t>
                      </a:r>
                      <a:r>
                        <a:rPr kumimoji="0" lang="ru-RU" alt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научный </a:t>
                      </a:r>
                      <a:r>
                        <a:rPr kumimoji="0" lang="ru-RU" alt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сотрудник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463" marR="91463"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863">
                <a:tc row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63" marR="91463" marT="45724" marB="4572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Аванесян</a:t>
                      </a:r>
                      <a:r>
                        <a:rPr kumimoji="0" lang="ru-RU" altLang="ru-RU" sz="12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 Карен Алексеевич </a:t>
                      </a:r>
                      <a:r>
                        <a:rPr kumimoji="0" lang="ru-RU" altLang="ru-RU" sz="1200" b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– </a:t>
                      </a:r>
                      <a:r>
                        <a:rPr kumimoji="0" lang="ru-RU" altLang="ru-RU" sz="12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канд. </a:t>
                      </a:r>
                      <a:r>
                        <a:rPr kumimoji="0" lang="ru-RU" altLang="ru-RU" sz="1200" b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социол</a:t>
                      </a:r>
                      <a:r>
                        <a:rPr kumimoji="0" lang="ru-RU" altLang="ru-RU" sz="12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. наук, </a:t>
                      </a:r>
                      <a:endParaRPr kumimoji="0" lang="ru-RU" altLang="ru-RU" sz="1200" b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ведущий </a:t>
                      </a:r>
                      <a:r>
                        <a:rPr kumimoji="0" lang="ru-RU" alt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</a:rPr>
                        <a:t>научный сотрудник</a:t>
                      </a:r>
                      <a:endParaRPr kumimoji="0" lang="ru-RU" alt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1463" marR="91463"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Еремеева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Валерия Александровна – мл. научный </a:t>
                      </a: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сотрудник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63" marR="91463"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Рыжова Виктория Сергеевна – мл. научный </a:t>
                      </a:r>
                      <a:r>
                        <a:rPr kumimoji="0" lang="ru-RU" altLang="ru-RU" sz="12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струдник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63" marR="91463" marT="45724" marB="45724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Рудакова Дария Александровна – мл. научный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струдник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1463" marR="91463" marT="45724" marB="45724" horzOverflow="overflow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" y="1508038"/>
            <a:ext cx="422503" cy="533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1" y="2200185"/>
            <a:ext cx="435043" cy="419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5" y="2733581"/>
            <a:ext cx="449877" cy="551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1" y="3177935"/>
            <a:ext cx="373969" cy="495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" y="3637998"/>
            <a:ext cx="435460" cy="558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8" y="4057939"/>
            <a:ext cx="441589" cy="588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5" y="4510586"/>
            <a:ext cx="421346" cy="5617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160092"/>
            <a:ext cx="94496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70" y="1194775"/>
            <a:ext cx="37321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Особые образовательные потребности, одаренные дети, </a:t>
            </a:r>
            <a:r>
              <a:rPr lang="ru-RU" sz="1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аддикты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мигранты, вынужденное </a:t>
            </a:r>
            <a:r>
              <a:rPr lang="ru-RU" sz="1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дистан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ционное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обучение, исследователи-юниоры,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социальный капитал,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эмоциональный интеллект, поколение 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607740"/>
            <a:ext cx="889000" cy="666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070" y="2286403"/>
            <a:ext cx="18516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i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Цель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теоретические, методические и эмпирические пилотажные междисциплинарные исследования особых образовательных потребностей у обучающихся групп риска, уязвимых с точки зрения процесса оптимальной адаптации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53" y="2176148"/>
            <a:ext cx="3456025" cy="28661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67200" y="610038"/>
            <a:ext cx="46481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just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Научно-методические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algn="just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основе проведенного научно-методического анализа социологической, психологической и педагогической литературы </a:t>
            </a:r>
            <a:r>
              <a:rPr lang="ru-RU" sz="1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описана методология междисциплинарного исследования особых образовательных потребностей у одаренных </a:t>
            </a:r>
            <a:r>
              <a:rPr lang="ru-RU" sz="1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обучающхся</a:t>
            </a:r>
            <a:r>
              <a:rPr lang="ru-RU" sz="1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мигрантов и </a:t>
            </a:r>
            <a:r>
              <a:rPr lang="ru-RU" sz="1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аддиктов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0"/>
              </a:spcAft>
              <a:buFont typeface="+mj-lt"/>
              <a:buAutoNum type="arabicPeriod"/>
            </a:pPr>
            <a:r>
              <a:rPr lang="ru-RU" sz="1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разработана концептуальная модель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сопровождения обучающихся с особыми образовательными потребностями.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</a:t>
            </a:r>
            <a:r>
              <a:rPr lang="ru-RU" sz="1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разработанным дизайном проведены пилотажные эмпирические исследования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следующим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тематикам: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особые образовательные потребности обучающихся, ориентированных на исследовательскую деятельность и обучающихся, ориентированных на творческую деятельность, обучающихся с лидерской одаренностью; 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проблем успешности реализации образовательных потребностей обучающихся и педагогов; 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психологические аспекты взаимодействия преподавателя и студента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условиях вынужденного дистанционного обучения;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 капитал обучающихся с особыми образовательными потребностями; 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особенностей самоопределения поколения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(Россия-Болгария).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68790"/>
            <a:ext cx="94496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276350"/>
            <a:ext cx="3733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Научно-техническая продукция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статей, ;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статьи находятся на рецензировании;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сделано 12 докладов на международных конференциях и 2 доклада на российской конференции;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опубликована коллективная рецензируемая монография;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шесть научно-методических онлайн-семинаров;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подана заявка на грант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РФФИ,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созданы и активно работают 2 СНО.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416111"/>
            <a:ext cx="5276986" cy="3141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3350"/>
            <a:ext cx="94496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0EE582-39D7-4254-8470-F5CA0604E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5531"/>
          <a:stretch/>
        </p:blipFill>
        <p:spPr>
          <a:xfrm>
            <a:off x="24637" y="24175"/>
            <a:ext cx="7991591" cy="5143493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BBC64C6-5024-4B40-997C-9E27A9CF7E22}"/>
              </a:ext>
            </a:extLst>
          </p:cNvPr>
          <p:cNvSpPr/>
          <p:nvPr/>
        </p:nvSpPr>
        <p:spPr>
          <a:xfrm>
            <a:off x="-1587" y="40619"/>
            <a:ext cx="9091654" cy="5143500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69E8B9D-7420-46FA-8160-553859CF7EDC}"/>
              </a:ext>
            </a:extLst>
          </p:cNvPr>
          <p:cNvGrpSpPr/>
          <p:nvPr/>
        </p:nvGrpSpPr>
        <p:grpSpPr>
          <a:xfrm>
            <a:off x="-1587" y="24175"/>
            <a:ext cx="8963906" cy="1068480"/>
            <a:chOff x="0" y="809511"/>
            <a:chExt cx="12191997" cy="80951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B36F423-17B6-4624-9385-E9561BF28AA4}"/>
                </a:ext>
              </a:extLst>
            </p:cNvPr>
            <p:cNvSpPr/>
            <p:nvPr/>
          </p:nvSpPr>
          <p:spPr>
            <a:xfrm>
              <a:off x="0" y="809511"/>
              <a:ext cx="12191997" cy="8095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black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D4285787-DD7D-45A6-8380-B1DF6BABE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71" y="822323"/>
              <a:ext cx="4658629" cy="673403"/>
            </a:xfrm>
            <a:prstGeom prst="rect">
              <a:avLst/>
            </a:prstGeom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767894A-625D-497B-8287-E08AF23226C2}"/>
              </a:ext>
            </a:extLst>
          </p:cNvPr>
          <p:cNvSpPr/>
          <p:nvPr/>
        </p:nvSpPr>
        <p:spPr>
          <a:xfrm>
            <a:off x="116632" y="1149194"/>
            <a:ext cx="9027368" cy="316713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  <a:p>
            <a:pPr algn="ctr"/>
            <a:endParaRPr lang="ru-RU" sz="20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  <a:p>
            <a:pPr algn="ctr"/>
            <a:r>
              <a:rPr lang="ru-RU" sz="28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chemeClr val="accent2"/>
                </a:solidFill>
                <a:latin typeface="Calibri Light" panose="020F0302020204030204"/>
              </a:rPr>
              <a:t>Благодарю за внимание</a:t>
            </a:r>
            <a:r>
              <a:rPr lang="ru-RU" sz="20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chemeClr val="accent2"/>
                </a:solidFill>
                <a:latin typeface="Calibri Light" panose="020F0302020204030204"/>
              </a:rPr>
              <a:t>!</a:t>
            </a:r>
          </a:p>
          <a:p>
            <a:pPr algn="ctr"/>
            <a:endParaRPr lang="ru-RU" sz="20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  <a:p>
            <a:pPr algn="ctr"/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Годовой отчет (промежуточный, этап 1)</a:t>
            </a:r>
          </a:p>
          <a:p>
            <a:pPr lvl="0" algn="ctr"/>
            <a:r>
              <a:rPr lang="ru-RU" sz="2000" b="1" spc="-5" dirty="0" smtClean="0">
                <a:solidFill>
                  <a:srgbClr val="0B5394"/>
                </a:solidFill>
                <a:latin typeface="Arial"/>
                <a:cs typeface="Arial"/>
              </a:rPr>
              <a:t>по </a:t>
            </a:r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теме: </a:t>
            </a:r>
          </a:p>
          <a:p>
            <a:pPr lvl="0" algn="ctr"/>
            <a:endParaRPr lang="ru-RU" sz="2000" b="1" spc="-5" dirty="0">
              <a:solidFill>
                <a:srgbClr val="0B5394"/>
              </a:solidFill>
              <a:latin typeface="Arial"/>
              <a:cs typeface="Arial"/>
            </a:endParaRPr>
          </a:p>
          <a:p>
            <a:pPr lvl="0" algn="ctr"/>
            <a:r>
              <a:rPr lang="ru-RU" sz="2000" b="1" spc="-5" dirty="0">
                <a:solidFill>
                  <a:srgbClr val="0B5394"/>
                </a:solidFill>
                <a:latin typeface="Arial"/>
                <a:cs typeface="Arial"/>
              </a:rPr>
              <a:t>«Научное обоснование, разработка и практическая апробация комплексной модели психолого-педагогического и социального сопровождения обучающихся с особыми образовательными потребностями в системе непрерывного образования»</a:t>
            </a:r>
          </a:p>
          <a:p>
            <a:pPr lvl="0" algn="ctr"/>
            <a:endParaRPr lang="ru-RU" sz="2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  <a:p>
            <a:pPr algn="ctr"/>
            <a:endParaRPr lang="ru-RU" sz="20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  <a:p>
            <a:pPr algn="ctr"/>
            <a:endParaRPr lang="ru-RU" sz="27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233D9D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 Light" panose="020F03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44CA42-DB12-4479-A814-32A6E42BF98F}"/>
              </a:ext>
            </a:extLst>
          </p:cNvPr>
          <p:cNvSpPr txBox="1"/>
          <p:nvPr/>
        </p:nvSpPr>
        <p:spPr>
          <a:xfrm>
            <a:off x="623383" y="2946210"/>
            <a:ext cx="7123058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cs typeface="Calibri"/>
              </a:rPr>
              <a:t>«</a:t>
            </a:r>
            <a:endParaRPr lang="ru-RU" sz="15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06387F-17FA-4762-9315-6ABDDFADA880}"/>
              </a:ext>
            </a:extLst>
          </p:cNvPr>
          <p:cNvSpPr txBox="1"/>
          <p:nvPr/>
        </p:nvSpPr>
        <p:spPr>
          <a:xfrm>
            <a:off x="-213989" y="4456461"/>
            <a:ext cx="5689428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DCC74E8-04F8-4891-BE66-53C900DF8AEF}"/>
              </a:ext>
            </a:extLst>
          </p:cNvPr>
          <p:cNvSpPr txBox="1"/>
          <p:nvPr/>
        </p:nvSpPr>
        <p:spPr>
          <a:xfrm>
            <a:off x="4184911" y="4102864"/>
            <a:ext cx="4309946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1350" b="1" u="sng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DA628C-6773-49EF-B81C-E7E8A96057A2}"/>
              </a:ext>
            </a:extLst>
          </p:cNvPr>
          <p:cNvSpPr txBox="1"/>
          <p:nvPr/>
        </p:nvSpPr>
        <p:spPr>
          <a:xfrm>
            <a:off x="-1587" y="3702335"/>
            <a:ext cx="9117878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ru-RU" sz="2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  <a:p>
            <a:pPr algn="r"/>
            <a:endParaRPr lang="ru-RU" sz="2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  <a:p>
            <a:pPr algn="r"/>
            <a:r>
              <a:rPr lang="ru-RU" b="1" spc="-5" dirty="0" smtClean="0">
                <a:solidFill>
                  <a:srgbClr val="C00000"/>
                </a:solidFill>
                <a:latin typeface="Arial"/>
                <a:cs typeface="Arial"/>
              </a:rPr>
              <a:t>Дикая </a:t>
            </a:r>
            <a:r>
              <a:rPr lang="ru-RU" b="1" spc="-5" dirty="0">
                <a:solidFill>
                  <a:srgbClr val="C00000"/>
                </a:solidFill>
                <a:latin typeface="Arial"/>
                <a:cs typeface="Arial"/>
              </a:rPr>
              <a:t>Л.А.</a:t>
            </a:r>
          </a:p>
          <a:p>
            <a:pPr algn="r"/>
            <a:r>
              <a:rPr lang="ru-RU" sz="1400" b="1" spc="-5" dirty="0">
                <a:solidFill>
                  <a:srgbClr val="1C4587"/>
                </a:solidFill>
                <a:latin typeface="Arial"/>
                <a:cs typeface="Arial"/>
              </a:rPr>
              <a:t>кандидат психологических наук, доцент, </a:t>
            </a:r>
          </a:p>
          <a:p>
            <a:pPr algn="r"/>
            <a:r>
              <a:rPr lang="ru-RU" sz="1400" b="1" spc="-5" dirty="0">
                <a:solidFill>
                  <a:srgbClr val="1C4587"/>
                </a:solidFill>
                <a:latin typeface="Arial"/>
                <a:cs typeface="Arial"/>
              </a:rPr>
              <a:t>главный научный сотрудник АПП ЮФУ </a:t>
            </a:r>
          </a:p>
          <a:p>
            <a:pPr algn="ctr"/>
            <a:r>
              <a:rPr lang="ru-RU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/>
            </a:r>
            <a:br>
              <a:rPr lang="ru-RU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</a:br>
            <a:r>
              <a:rPr lang="ru-RU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/>
            </a:r>
            <a:br>
              <a:rPr lang="ru-RU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</a:br>
            <a:endParaRPr lang="ru-RU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cs typeface="Calibr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6777"/>
            <a:ext cx="951059" cy="951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926" y="111960"/>
            <a:ext cx="606178" cy="9806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00258" y="433560"/>
            <a:ext cx="189758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528</Words>
  <Application>Microsoft Office PowerPoint</Application>
  <PresentationFormat>Экран (16:9)</PresentationFormat>
  <Paragraphs>87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Тема Office</vt:lpstr>
      <vt:lpstr>Презентация PowerPoint</vt:lpstr>
      <vt:lpstr>Этапы создания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Дикая</dc:creator>
  <cp:lastModifiedBy>Дикая Людмила Александровна</cp:lastModifiedBy>
  <cp:revision>32</cp:revision>
  <dcterms:created xsi:type="dcterms:W3CDTF">2020-09-29T06:47:44Z</dcterms:created>
  <dcterms:modified xsi:type="dcterms:W3CDTF">2021-01-27T16:27:47Z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2020-06-16T00:00:00Z</vt:filetime>
  </property>
  <property fmtid="{D5CDD505-2E9C-101B-9397-08002B2CF9AE}" pid="3" name="LastSaved">
    <vt:filetime>2020-09-29T00:00:00Z</vt:filetime>
  </property>
</Properties>
</file>