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</p:sldMasterIdLst>
  <p:notesMasterIdLst>
    <p:notesMasterId r:id="rId43"/>
  </p:notesMasterIdLst>
  <p:handoutMasterIdLst>
    <p:handoutMasterId r:id="rId44"/>
  </p:handoutMasterIdLst>
  <p:sldIdLst>
    <p:sldId id="456" r:id="rId8"/>
    <p:sldId id="671" r:id="rId9"/>
    <p:sldId id="256" r:id="rId10"/>
    <p:sldId id="675" r:id="rId11"/>
    <p:sldId id="676" r:id="rId12"/>
    <p:sldId id="700" r:id="rId13"/>
    <p:sldId id="697" r:id="rId14"/>
    <p:sldId id="528" r:id="rId15"/>
    <p:sldId id="677" r:id="rId16"/>
    <p:sldId id="678" r:id="rId17"/>
    <p:sldId id="257" r:id="rId18"/>
    <p:sldId id="701" r:id="rId19"/>
    <p:sldId id="680" r:id="rId20"/>
    <p:sldId id="695" r:id="rId21"/>
    <p:sldId id="524" r:id="rId22"/>
    <p:sldId id="681" r:id="rId23"/>
    <p:sldId id="682" r:id="rId24"/>
    <p:sldId id="683" r:id="rId25"/>
    <p:sldId id="694" r:id="rId26"/>
    <p:sldId id="684" r:id="rId27"/>
    <p:sldId id="685" r:id="rId28"/>
    <p:sldId id="686" r:id="rId29"/>
    <p:sldId id="687" r:id="rId30"/>
    <p:sldId id="692" r:id="rId31"/>
    <p:sldId id="688" r:id="rId32"/>
    <p:sldId id="689" r:id="rId33"/>
    <p:sldId id="690" r:id="rId34"/>
    <p:sldId id="285" r:id="rId35"/>
    <p:sldId id="696" r:id="rId36"/>
    <p:sldId id="258" r:id="rId37"/>
    <p:sldId id="698" r:id="rId38"/>
    <p:sldId id="703" r:id="rId39"/>
    <p:sldId id="704" r:id="rId40"/>
    <p:sldId id="705" r:id="rId41"/>
    <p:sldId id="627" r:id="rId4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BF50EA-E5ED-4977-ADC5-C89F6DDE8123}">
          <p14:sldIdLst>
            <p14:sldId id="456"/>
            <p14:sldId id="671"/>
            <p14:sldId id="256"/>
            <p14:sldId id="675"/>
            <p14:sldId id="676"/>
            <p14:sldId id="700"/>
            <p14:sldId id="697"/>
            <p14:sldId id="528"/>
            <p14:sldId id="677"/>
            <p14:sldId id="678"/>
            <p14:sldId id="257"/>
            <p14:sldId id="701"/>
            <p14:sldId id="680"/>
            <p14:sldId id="695"/>
            <p14:sldId id="524"/>
            <p14:sldId id="681"/>
            <p14:sldId id="682"/>
            <p14:sldId id="683"/>
            <p14:sldId id="694"/>
            <p14:sldId id="684"/>
            <p14:sldId id="685"/>
            <p14:sldId id="686"/>
            <p14:sldId id="687"/>
            <p14:sldId id="692"/>
            <p14:sldId id="688"/>
            <p14:sldId id="689"/>
            <p14:sldId id="690"/>
            <p14:sldId id="285"/>
            <p14:sldId id="696"/>
            <p14:sldId id="258"/>
            <p14:sldId id="698"/>
            <p14:sldId id="703"/>
            <p14:sldId id="704"/>
            <p14:sldId id="705"/>
            <p14:sldId id="6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>
    <p:extLst>
      <p:ext uri="{19B8F6BF-5375-455C-9EA6-DF929625EA0E}">
        <p15:presenceInfo xmlns:p15="http://schemas.microsoft.com/office/powerpoint/2012/main" userId="d130af42bae7b036" providerId="Windows Live"/>
      </p:ext>
    </p:extLst>
  </p:cmAuthor>
  <p:cmAuthor id="2" name="Полякова Елена Васильевна" initials="ПЕВ" lastIdx="1" clrIdx="1">
    <p:extLst>
      <p:ext uri="{19B8F6BF-5375-455C-9EA6-DF929625EA0E}">
        <p15:presenceInfo xmlns:p15="http://schemas.microsoft.com/office/powerpoint/2012/main" userId="S::eboichuk@sfedu.ru::c19b8fbd-9648-4439-ae2a-f873cf6d45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0460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80AAC-BB19-42C8-8162-C2927F770AA3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518A62-84B4-4409-8AFA-B30B0A94A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8958-846B-4DF3-891F-F9DFFF5E3209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79BC9-C97A-4F5A-AB1E-248E8103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79BC9-C97A-4F5A-AB1E-248E8103069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E5FCF-B415-48F2-9511-4BCFA3F0EA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4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E5FCF-B415-48F2-9511-4BCFA3F0EAB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6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79BC9-C97A-4F5A-AB1E-248E8103069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0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0D981-0DB7-4650-8536-C5F0543C77D5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4EA15-A160-4897-BAE6-6CD23D57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BEF35-C2B0-41E0-B8EA-86F1588F87E1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BFCE-DBBC-4E57-BB46-9471F8906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C7781-39D4-476F-B557-DC68B7AE5F37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CEFA-0882-4A69-84F3-A905AAD02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669B4-E3E8-87A6-8B36-B43BB1F69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DDC7A2-D75C-DD2D-6FA5-8C1EB37CA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870FF-0CBE-451C-6DED-1B2C9A9D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9068-BAD4-E7C9-FDE3-CE01379E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07113-97CB-2687-5A08-6449AAFB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9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F8B83-4FF1-CF4E-7380-6BD6EA0A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E4EA2-3000-DAEE-AD3B-7BE544293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D8B88F-B79C-869F-E8E6-EE4CF5B8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B789-9D9E-E3FE-B88F-43009CC4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5C202-35E8-E9A3-247A-175E4D22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36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65551-0A6F-A54F-11F0-7387CB32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C6F8F-F931-A2AB-27A2-809B155DE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A7D0E-22BB-9004-E781-6C478E06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F5EBE-8446-84B8-7A12-B96C0EF5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2E72C-EB46-AEEA-949C-F0C6863A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3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2420-0CC2-3A7C-8A02-55FD90D4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FB1CA-D273-E6EA-DB3F-D6DFAE045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B56857-A994-EF44-DC29-2E75AFE9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B521FD-F5A2-9005-A427-A9E21A14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9CDF1-BF0E-FC48-DF1E-6B81FEEC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9CEE2-AE72-9597-F5C2-30E92F0D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6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637E6-1472-21A4-06AC-5F3EB8CD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CAF61-83B0-39F6-898E-185D0600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6F5624-DEDF-3D53-DDBF-625A3258C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072414-BF61-9F40-9677-B2A62F5E2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B5C3EE-9E9E-83FC-DCC7-DD584AA36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C3E0E9-D975-D57E-B4C8-87AD4205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B52551-F7CB-0B19-E0AF-F979E02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4C6697-CC7C-37C2-2D4B-423C107E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3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D6B3-B746-030B-275C-DD3635BD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1F322F-9098-9470-D748-36715441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37026-6F4C-1C9D-9D0B-DDC33EA4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70A63-2BAF-4E1E-E1B0-6657EED4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7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4F3DE5-84D0-C078-BAA7-FD736C50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73C490-A806-B966-C9B1-B9C9B5AF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8036B0-C117-5092-374C-9795E061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8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42140-D6E6-5CF2-5D90-F145A0DD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CC9667-8411-BF66-7BC0-18FDBEE8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D85B0-3D6A-2478-2584-6D14805B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C5EF0-5B80-434C-2FCA-BEA47DC4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547776-B1A9-32AD-203F-06D990AD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72F15-14F3-80C8-3767-0EDCA5E5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95C5B-28AE-47AF-A254-0FCDBA549B7D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9FFC-03B7-42A7-BB11-7F7979EE7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6007-CCF7-16E5-6339-4AD0C3E9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989ED-2A5B-0F20-1FE5-39E164216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5C70B8-1F6B-2C32-3AD9-FB95E1B07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490670-B8B2-D7C6-FF72-90831C66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5B036-4FB3-B29D-E7E0-BE9F5CCA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3C9F0E-6484-67A6-D42E-03CD83A3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EF2DA-1DB8-FB7C-2B41-7C152FCE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F5946-8319-2C68-9D17-432B4AB0B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DA9B1-700F-864A-9E79-64C5F5A2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18685-C2F5-D230-E05B-3C2047F1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59F19-9E5B-BAA3-0687-B3150B95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74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C71028-E1EC-E737-8D7B-992489B57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0F5DFD-DE04-147C-64CF-B78C4033E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1B68E-FB9E-A28E-1E21-A4E27F7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AFC8D-C7D2-2446-99C8-5534DDE6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75EDE-C897-189F-9D58-2A1E52FC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8A10-EF3A-4C67-8084-7576BC77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09E8C1-95A0-4D4F-A189-90E99CC53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2E44B-76BE-4DE6-B744-15D1A84B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F079F-1322-446F-98F1-0CB80669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05AE3-80A8-4DB6-A1E7-F3EA0E2A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E1AED-6149-43B3-942C-71A61295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F5142-5C3A-4ACC-9C41-70184856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C052F-1FE0-43EF-A7D4-BEEA8C92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713B9-268E-488C-AC06-47D2AC9A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19766-B97A-4F4E-BF68-CF7D2995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9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410BF-422F-4311-98D7-0C84FD10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1F8DA-CC48-454C-B865-5109C2EF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57F0E-C466-4722-9913-FA3FE09D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2521D-4FD0-41FD-86E4-D38C7EA2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902E7-D4B6-4D1A-A282-9F7FDFE0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3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F3DFD-FFAE-4A60-B78E-89AC2F97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9FBD4-173D-4197-B5E6-4A9107109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01C20-6BC9-4DB4-ABE6-CB5BCDCBC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81B7E-644D-49E7-891A-5CE909B2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5F2CC-04A4-4792-BB46-37C89050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569ADA-7210-41F6-9F92-8C3C2155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6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D4069-C4A1-4080-AA6A-8D105C3A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A7118E-3CB2-450C-9E81-209AFF02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21AE1-73C4-4B21-870C-296CA535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2FC8D3-5374-4797-A737-02ACFF6D6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EA9AC-FB59-40B3-9F88-E27BA7159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3DC05-3327-49E2-A531-FC89B7EC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7916F3-9076-4F7F-81DE-99AB021D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CBEA6-1D37-40B1-A01D-744A289F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52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88488-652B-4AE4-B750-A18DF47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E4C88-6051-47E8-A1E5-FA97E485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12F8D9-0ED7-4C68-8148-31C3D08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C77EA-A23D-49B4-A6FC-8E987FB2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30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65CE5-51CA-4BC3-A561-A87D445F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BFA13B-AC98-4877-B2AC-3F8AD8BF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E67C22-6EA7-4E91-842A-C301CE7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8FE0E-9E99-4E63-A52E-1F8014C7D6C2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F809-9916-496C-B310-AE5FBC1AA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04A1B-B41A-4626-9D5E-3E3FCC34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4BFFF-77F5-4187-92DB-CC3C19B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AECC3-3234-487C-A42D-7A8341AC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8C45C5-33B8-46F7-8D31-E49C9D69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D49BD-FED5-46C8-8B02-3AB5CB21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7E58F0-835B-4DE2-81CF-898FE2E9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05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55FBD-8B34-4691-A1F6-43B7CAFB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A84F7D-7F1A-417A-BBF9-CF447D172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DE7C47-5C94-4F88-8315-0C4B3082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85400F-F97A-49C3-99DE-23CA4D24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EC8C5-48CE-446A-8707-7245DAB4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21FF1-78D4-4FE6-AF1D-DB1EF5E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BDF67-0D8C-41AA-ACF2-C191154E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6424C-6809-4CED-B8F1-35934B383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30BEF-66A6-4FA5-BA17-6B99D8F0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61EB6-68F2-4900-8397-5B7C85A4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89321-49D8-4AE3-A3FA-B332D53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5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7AFCA2-7655-4144-B704-F1E17D09C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4633F0-3F4E-4D9A-87CE-5A28A31B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2F75C-DBEA-492F-BC8E-B269D82D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48622-11B2-477F-AE40-B42AF9AE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D51C9-8126-44CC-9678-202FB524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3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 latinLnBrk="0">
              <a:defRPr lang="ru-RU" sz="405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450"/>
              </a:spcBef>
              <a:buNone/>
              <a:defRPr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 latinLnBrk="0">
              <a:defRPr lang="ru-RU" sz="4051" b="1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450"/>
              </a:spcBef>
              <a:buNone/>
              <a:defRPr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latinLnBrk="0">
              <a:buNone/>
              <a:defRPr lang="ru-RU"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latinLnBrk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latinLnBrk="0">
              <a:buNone/>
              <a:defRPr lang="ru-RU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 latinLnBrk="0">
              <a:defRPr lang="ru-RU" sz="1500"/>
            </a:lvl1pPr>
            <a:lvl2pPr latinLnBrk="0">
              <a:defRPr lang="ru-RU" sz="1350"/>
            </a:lvl2pPr>
            <a:lvl3pPr latinLnBrk="0">
              <a:defRPr lang="ru-RU" sz="1200"/>
            </a:lvl3pPr>
            <a:lvl4pPr latinLnBrk="0">
              <a:defRPr lang="ru-RU" sz="1050"/>
            </a:lvl4pPr>
            <a:lvl5pPr latinLnBrk="0">
              <a:defRPr lang="ru-RU" sz="1050"/>
            </a:lvl5pPr>
            <a:lvl6pPr latinLnBrk="0">
              <a:defRPr lang="ru-RU" sz="1050"/>
            </a:lvl6pPr>
            <a:lvl7pPr latinLnBrk="0">
              <a:defRPr lang="ru-RU" sz="1050"/>
            </a:lvl7pPr>
            <a:lvl8pPr latinLnBrk="0">
              <a:defRPr lang="ru-RU" sz="1050"/>
            </a:lvl8pPr>
            <a:lvl9pPr latinLnBrk="0">
              <a:defRPr lang="ru-RU" sz="10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 latinLnBrk="0">
              <a:defRPr lang="ru-RU" sz="1500"/>
            </a:lvl1pPr>
            <a:lvl2pPr latinLnBrk="0">
              <a:defRPr lang="ru-RU" sz="1350"/>
            </a:lvl2pPr>
            <a:lvl3pPr latinLnBrk="0">
              <a:defRPr lang="ru-RU" sz="1200"/>
            </a:lvl3pPr>
            <a:lvl4pPr latinLnBrk="0">
              <a:defRPr lang="ru-RU" sz="1050"/>
            </a:lvl4pPr>
            <a:lvl5pPr latinLnBrk="0">
              <a:defRPr lang="ru-RU" sz="1050"/>
            </a:lvl5pPr>
            <a:lvl6pPr latinLnBrk="0">
              <a:defRPr lang="ru-RU" sz="1050"/>
            </a:lvl6pPr>
            <a:lvl7pPr latinLnBrk="0">
              <a:defRPr lang="ru-RU" sz="1050"/>
            </a:lvl7pPr>
            <a:lvl8pPr latinLnBrk="0">
              <a:defRPr lang="ru-RU" sz="1050"/>
            </a:lvl8pPr>
            <a:lvl9pPr latinLnBrk="0">
              <a:defRPr lang="ru-RU" sz="10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1500" b="0"/>
            </a:lvl1pPr>
            <a:lvl2pPr marL="342991" indent="0" latinLnBrk="0">
              <a:buNone/>
              <a:defRPr lang="ru-RU" sz="1500" b="1"/>
            </a:lvl2pPr>
            <a:lvl3pPr marL="685983" indent="0" latinLnBrk="0">
              <a:buNone/>
              <a:defRPr lang="ru-RU" sz="1350" b="1"/>
            </a:lvl3pPr>
            <a:lvl4pPr marL="1028974" indent="0" latinLnBrk="0">
              <a:buNone/>
              <a:defRPr lang="ru-RU" sz="1200" b="1"/>
            </a:lvl4pPr>
            <a:lvl5pPr marL="1371966" indent="0" latinLnBrk="0">
              <a:buNone/>
              <a:defRPr lang="ru-RU" sz="1200" b="1"/>
            </a:lvl5pPr>
            <a:lvl6pPr marL="1714957" indent="0" latinLnBrk="0">
              <a:buNone/>
              <a:defRPr lang="ru-RU" sz="1200" b="1"/>
            </a:lvl6pPr>
            <a:lvl7pPr marL="2057949" indent="0" latinLnBrk="0">
              <a:buNone/>
              <a:defRPr lang="ru-RU" sz="1200" b="1"/>
            </a:lvl7pPr>
            <a:lvl8pPr marL="2400940" indent="0" latinLnBrk="0">
              <a:buNone/>
              <a:defRPr lang="ru-RU" sz="1200" b="1"/>
            </a:lvl8pPr>
            <a:lvl9pPr marL="2743932" indent="0" latinLnBrk="0">
              <a:buNone/>
              <a:defRPr lang="ru-RU"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 latinLnBrk="0">
              <a:defRPr lang="ru-RU" sz="1500"/>
            </a:lvl1pPr>
            <a:lvl2pPr latinLnBrk="0">
              <a:defRPr lang="ru-RU" sz="1350"/>
            </a:lvl2pPr>
            <a:lvl3pPr latinLnBrk="0">
              <a:defRPr lang="ru-RU" sz="1200"/>
            </a:lvl3pPr>
            <a:lvl4pPr latinLnBrk="0">
              <a:defRPr lang="ru-RU" sz="1050"/>
            </a:lvl4pPr>
            <a:lvl5pPr latinLnBrk="0">
              <a:defRPr lang="ru-RU" sz="1050"/>
            </a:lvl5pPr>
            <a:lvl6pPr latinLnBrk="0">
              <a:defRPr lang="ru-RU" sz="1050"/>
            </a:lvl6pPr>
            <a:lvl7pPr latinLnBrk="0">
              <a:defRPr lang="ru-RU" sz="1050"/>
            </a:lvl7pPr>
            <a:lvl8pPr latinLnBrk="0">
              <a:defRPr lang="ru-RU" sz="1050"/>
            </a:lvl8pPr>
            <a:lvl9pPr latinLnBrk="0">
              <a:defRPr lang="ru-RU" sz="10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1500" b="0"/>
            </a:lvl1pPr>
            <a:lvl2pPr marL="342991" indent="0" latinLnBrk="0">
              <a:buNone/>
              <a:defRPr lang="ru-RU" sz="1500" b="1"/>
            </a:lvl2pPr>
            <a:lvl3pPr marL="685983" indent="0" latinLnBrk="0">
              <a:buNone/>
              <a:defRPr lang="ru-RU" sz="1350" b="1"/>
            </a:lvl3pPr>
            <a:lvl4pPr marL="1028974" indent="0" latinLnBrk="0">
              <a:buNone/>
              <a:defRPr lang="ru-RU" sz="1200" b="1"/>
            </a:lvl4pPr>
            <a:lvl5pPr marL="1371966" indent="0" latinLnBrk="0">
              <a:buNone/>
              <a:defRPr lang="ru-RU" sz="1200" b="1"/>
            </a:lvl5pPr>
            <a:lvl6pPr marL="1714957" indent="0" latinLnBrk="0">
              <a:buNone/>
              <a:defRPr lang="ru-RU" sz="1200" b="1"/>
            </a:lvl6pPr>
            <a:lvl7pPr marL="2057949" indent="0" latinLnBrk="0">
              <a:buNone/>
              <a:defRPr lang="ru-RU" sz="1200" b="1"/>
            </a:lvl7pPr>
            <a:lvl8pPr marL="2400940" indent="0" latinLnBrk="0">
              <a:buNone/>
              <a:defRPr lang="ru-RU" sz="1200" b="1"/>
            </a:lvl8pPr>
            <a:lvl9pPr marL="2743932" indent="0" latinLnBrk="0">
              <a:buNone/>
              <a:defRPr lang="ru-RU"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 latinLnBrk="0">
              <a:defRPr lang="ru-RU" sz="1500"/>
            </a:lvl1pPr>
            <a:lvl2pPr latinLnBrk="0">
              <a:defRPr lang="ru-RU" sz="1350"/>
            </a:lvl2pPr>
            <a:lvl3pPr latinLnBrk="0">
              <a:defRPr lang="ru-RU" sz="1200"/>
            </a:lvl3pPr>
            <a:lvl4pPr latinLnBrk="0">
              <a:defRPr lang="ru-RU" sz="1050"/>
            </a:lvl4pPr>
            <a:lvl5pPr latinLnBrk="0">
              <a:defRPr lang="ru-RU" sz="1050"/>
            </a:lvl5pPr>
            <a:lvl6pPr latinLnBrk="0">
              <a:defRPr lang="ru-RU" sz="1050"/>
            </a:lvl6pPr>
            <a:lvl7pPr latinLnBrk="0">
              <a:defRPr lang="ru-RU" sz="1050"/>
            </a:lvl7pPr>
            <a:lvl8pPr latinLnBrk="0">
              <a:defRPr lang="ru-RU" sz="1050"/>
            </a:lvl8pPr>
            <a:lvl9pPr latinLnBrk="0">
              <a:defRPr lang="ru-RU" sz="10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4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61AE-DF88-48CA-9A21-CE786919910D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5493-83C4-4C69-8ACA-B00E35C5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 latinLnBrk="0">
              <a:defRPr lang="ru-RU" sz="2701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 latinLnBrk="0">
              <a:defRPr lang="ru-RU" sz="1500"/>
            </a:lvl1pPr>
            <a:lvl2pPr latinLnBrk="0">
              <a:defRPr lang="ru-RU" sz="1350"/>
            </a:lvl2pPr>
            <a:lvl3pPr latinLnBrk="0">
              <a:defRPr lang="ru-RU" sz="1200"/>
            </a:lvl3pPr>
            <a:lvl4pPr latinLnBrk="0">
              <a:defRPr lang="ru-RU" sz="1050"/>
            </a:lvl4pPr>
            <a:lvl5pPr latinLnBrk="0">
              <a:defRPr lang="ru-RU" sz="1050"/>
            </a:lvl5pPr>
            <a:lvl6pPr latinLnBrk="0">
              <a:defRPr lang="ru-RU" sz="1050"/>
            </a:lvl6pPr>
            <a:lvl7pPr latinLnBrk="0">
              <a:defRPr lang="ru-RU" sz="1050"/>
            </a:lvl7pPr>
            <a:lvl8pPr latinLnBrk="0">
              <a:defRPr lang="ru-RU" sz="1050"/>
            </a:lvl8pPr>
            <a:lvl9pPr latinLnBrk="0">
              <a:defRPr lang="ru-RU" sz="10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450"/>
              </a:spcBef>
              <a:buNone/>
              <a:defRPr lang="ru-RU"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latinLnBrk="0">
              <a:buNone/>
              <a:defRPr lang="ru-RU" sz="900"/>
            </a:lvl2pPr>
            <a:lvl3pPr marL="685983" indent="0" latinLnBrk="0">
              <a:buNone/>
              <a:defRPr lang="ru-RU" sz="750"/>
            </a:lvl3pPr>
            <a:lvl4pPr marL="1028974" indent="0" latinLnBrk="0">
              <a:buNone/>
              <a:defRPr lang="ru-RU" sz="675"/>
            </a:lvl4pPr>
            <a:lvl5pPr marL="1371966" indent="0" latinLnBrk="0">
              <a:buNone/>
              <a:defRPr lang="ru-RU" sz="675"/>
            </a:lvl5pPr>
            <a:lvl6pPr marL="1714957" indent="0" latinLnBrk="0">
              <a:buNone/>
              <a:defRPr lang="ru-RU" sz="675"/>
            </a:lvl6pPr>
            <a:lvl7pPr marL="2057949" indent="0" latinLnBrk="0">
              <a:buNone/>
              <a:defRPr lang="ru-RU" sz="675"/>
            </a:lvl7pPr>
            <a:lvl8pPr marL="2400940" indent="0" latinLnBrk="0">
              <a:buNone/>
              <a:defRPr lang="ru-RU" sz="675"/>
            </a:lvl8pPr>
            <a:lvl9pPr marL="2743932" indent="0" latinLnBrk="0">
              <a:buNone/>
              <a:defRPr lang="ru-RU"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5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 latinLnBrk="0">
              <a:defRPr lang="ru-RU" sz="2701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  <a:lvl2pPr marL="342991" indent="0" latinLnBrk="0">
              <a:buNone/>
              <a:defRPr lang="ru-RU" sz="2101"/>
            </a:lvl2pPr>
            <a:lvl3pPr marL="685983" indent="0" latinLnBrk="0">
              <a:buNone/>
              <a:defRPr lang="ru-RU" sz="1800"/>
            </a:lvl3pPr>
            <a:lvl4pPr marL="1028974" indent="0" latinLnBrk="0">
              <a:buNone/>
              <a:defRPr lang="ru-RU" sz="1500"/>
            </a:lvl4pPr>
            <a:lvl5pPr marL="1371966" indent="0" latinLnBrk="0">
              <a:buNone/>
              <a:defRPr lang="ru-RU" sz="1500"/>
            </a:lvl5pPr>
            <a:lvl6pPr marL="1714957" indent="0" latinLnBrk="0">
              <a:buNone/>
              <a:defRPr lang="ru-RU" sz="1500"/>
            </a:lvl6pPr>
            <a:lvl7pPr marL="2057949" indent="0" latinLnBrk="0">
              <a:buNone/>
              <a:defRPr lang="ru-RU" sz="1500"/>
            </a:lvl7pPr>
            <a:lvl8pPr marL="2400940" indent="0" latinLnBrk="0">
              <a:buNone/>
              <a:defRPr lang="ru-RU" sz="1500"/>
            </a:lvl8pPr>
            <a:lvl9pPr marL="2743932" indent="0" latinLnBrk="0">
              <a:buNone/>
              <a:defRPr lang="ru-RU"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450"/>
              </a:spcBef>
              <a:buNone/>
              <a:defRPr lang="ru-RU" sz="1350"/>
            </a:lvl1pPr>
            <a:lvl2pPr marL="342991" indent="0" latinLnBrk="0">
              <a:buNone/>
              <a:defRPr lang="ru-RU" sz="900"/>
            </a:lvl2pPr>
            <a:lvl3pPr marL="685983" indent="0" latinLnBrk="0">
              <a:buNone/>
              <a:defRPr lang="ru-RU" sz="750"/>
            </a:lvl3pPr>
            <a:lvl4pPr marL="1028974" indent="0" latinLnBrk="0">
              <a:buNone/>
              <a:defRPr lang="ru-RU" sz="675"/>
            </a:lvl4pPr>
            <a:lvl5pPr marL="1371966" indent="0" latinLnBrk="0">
              <a:buNone/>
              <a:defRPr lang="ru-RU" sz="675"/>
            </a:lvl5pPr>
            <a:lvl6pPr marL="1714957" indent="0" latinLnBrk="0">
              <a:buNone/>
              <a:defRPr lang="ru-RU" sz="675"/>
            </a:lvl6pPr>
            <a:lvl7pPr marL="2057949" indent="0" latinLnBrk="0">
              <a:buNone/>
              <a:defRPr lang="ru-RU" sz="675"/>
            </a:lvl7pPr>
            <a:lvl8pPr marL="2400940" indent="0" latinLnBrk="0">
              <a:buNone/>
              <a:defRPr lang="ru-RU" sz="675"/>
            </a:lvl8pPr>
            <a:lvl9pPr marL="2743932" indent="0" latinLnBrk="0">
              <a:buNone/>
              <a:defRPr lang="ru-RU"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59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C3F4-59DA-4F4D-8A62-CDE731425B3A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6332-FD07-48F9-8E1D-70B44F17D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FAB-0C2E-4FFA-8070-F0298CF8EF67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1AF0-F088-41A4-A737-73892A370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B85A1-2048-477B-9525-EF8EB5F6B88C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AB70C-F2EF-4359-986A-1555C1D5C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1C95A-B5C6-48F4-BBFE-CCBC6C936741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6170-293A-4FB3-935F-39253D82F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0DF71-FCBD-404F-8CDB-BF13541D6955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03E0-B9CC-4B7F-A637-DB90EFA3B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1E0D9-FF07-48F1-BFB1-F7DD5F0CAD79}" type="datetimeFigureOut">
              <a:rPr lang="ru-RU" smtClean="0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D5B24-AFA4-43EE-9C1D-8DEB82E8B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9732A-E78E-3D42-C286-15FB03D1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1C2FD6-B004-AE40-E8A2-C769D5B8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8EA64-FFC4-CB47-6785-678DF41CF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6A6B9-7633-4351-B1DF-CDBA7F9C6145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8EC41-C146-12E2-740E-C9BBA65A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6990E-4B08-98BD-8478-B0E45F05F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51BD-2E15-4B91-950B-2CBAF43E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634EA-C1F7-4280-AECF-35CFCAAE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5C0F8-736F-4563-8C00-EE4BD8A1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32C7E-41E7-4A7F-AB5D-CB6D5021C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45C35-D8F6-4263-A272-0DAF2F184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A15A5-3C0E-48EB-9867-FAA76DCB0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7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lang="ru-RU" sz="27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ru-RU"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ru-RU"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ru-RU"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lang="ru-RU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lang="ru-RU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contents.asp?id=47373597&amp;selid=47373602" TargetMode="External"/><Relationship Id="rId2" Type="http://schemas.openxmlformats.org/officeDocument/2006/relationships/hyperlink" Target="https://doi.org/10.1007/978-3-030-80946-1_7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23947/2334-8496-2021-9-3-359-3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scf.ru/project/22-28-01763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.jes.su/s020595920016044-4-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syjournals.ru/social_psy/2019/n2/Pishchik.shtml" TargetMode="External"/><Relationship Id="rId5" Type="http://schemas.openxmlformats.org/officeDocument/2006/relationships/hyperlink" Target="https://elibrary.ru/item.asp?id=4187118510" TargetMode="External"/><Relationship Id="rId4" Type="http://schemas.openxmlformats.org/officeDocument/2006/relationships/hyperlink" Target="https://doi.org/10.23947/2334-8496-2021-9-2-253-2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lvzanina@sfedu.r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authid/detail.uri?authorId=6604088489" TargetMode="External"/><Relationship Id="rId2" Type="http://schemas.openxmlformats.org/officeDocument/2006/relationships/hyperlink" Target="https://www.scopus.com/authid/detail.uri?authorId=3686043940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copus.com/authid/detail.uri?authorId=6602480376#disabl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mailto:vlab@sfedu.ru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702/rpj.2022.3.14" TargetMode="External"/><Relationship Id="rId2" Type="http://schemas.openxmlformats.org/officeDocument/2006/relationships/hyperlink" Target="https://elibrary.ru/item.asp?id=4124412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copus.com/record/display.uri?eid=2-s2.0-85084401185&amp;origin=resultslist&amp;sort=plf-f&amp;src=s&amp;sid=567c7dba18e5ff0fb855727097fe45f0&amp;sot=autdocs&amp;sdt=autdocs&amp;sl=17&amp;s=AU-ID%286506616515%29&amp;relpos=2&amp;citeCnt=0&amp;searchTerm" TargetMode="External"/><Relationship Id="rId4" Type="http://schemas.openxmlformats.org/officeDocument/2006/relationships/hyperlink" Target="https://www.elibrary.ru/item.asp?id=4999634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E6F8-11A3-4EE5-AAE1-DCC813BE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413945"/>
            <a:ext cx="6532398" cy="1663127"/>
          </a:xfrm>
        </p:spPr>
        <p:txBody>
          <a:bodyPr>
            <a:noAutofit/>
          </a:bodyPr>
          <a:lstStyle/>
          <a:p>
            <a:r>
              <a:rPr lang="ru-RU" sz="2000" b="1" dirty="0"/>
              <a:t>Научные </a:t>
            </a:r>
            <a:r>
              <a:rPr lang="ru-RU" sz="2000" b="1"/>
              <a:t>руководители аспирантов </a:t>
            </a:r>
            <a:r>
              <a:rPr lang="ru-RU" sz="2000" b="1" dirty="0"/>
              <a:t>Академии психологии и педагогики</a:t>
            </a:r>
            <a:br>
              <a:rPr lang="ru-RU" sz="2000" b="1" dirty="0"/>
            </a:br>
            <a:endParaRPr lang="ru-RU" sz="2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н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4EC1E203-D380-4240-8F71-00513B8BF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28027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59721"/>
              </p:ext>
            </p:extLst>
          </p:nvPr>
        </p:nvGraphicFramePr>
        <p:xfrm>
          <a:off x="634749" y="120180"/>
          <a:ext cx="7874502" cy="6617640"/>
        </p:xfrm>
        <a:graphic>
          <a:graphicData uri="http://schemas.openxmlformats.org/drawingml/2006/table">
            <a:tbl>
              <a:tblPr firstRow="1" bandRow="1"/>
              <a:tblGrid>
                <a:gridCol w="2710894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3649094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  <a:gridCol w="1514514">
                  <a:extLst>
                    <a:ext uri="{9D8B030D-6E8A-4147-A177-3AD203B41FA5}">
                      <a16:colId xmlns:a16="http://schemas.microsoft.com/office/drawing/2014/main" val="2516566069"/>
                    </a:ext>
                  </a:extLst>
                </a:gridCol>
              </a:tblGrid>
              <a:tr h="6629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Воробьева Елена Викторовна, доктор психологических наук, профессор кафедры коррекционной педагогики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3493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коррекционной педагогики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8915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1400" b="1" dirty="0"/>
                    </a:p>
                    <a:p>
                      <a:pPr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 индивидуальных различий: психофизиологические и психогенетические предикторы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44918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493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197068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Vorobyeva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Kovsh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E., Alekseeva D.,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Babenko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Ermakov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P. (2022) Association of Different HTR2A, DRD4 Gene Genotypes with the Peculiarities of the Emotional and Personal Sphere of Russian Boys and Girls. In: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Beskopylny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A.,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Shamtsyan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M. (eds) XIV International Scientific Conference “INTERAGROMASH 2021”. Lecture Notes in Networks and Systems, vol 247. Springer, Cham. DOI : </a:t>
                      </a:r>
                      <a:r>
                        <a:rPr lang="en-US" sz="1100" b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https://doi.org/10.1007/978-3-030-80946-1_70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Kosonogov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Kovsh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Vorobyeva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 Event-Related Potentials during Verbal Recognition of Naturalistic Neutral-to-Emotional Dynamic Facial Expressions. 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Applied Sciences. (Switzerland).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2022; 12(15):7782. DOI: 10.3390/app12157782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Babenko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V.V.,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Yavna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D.V.,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Vorobyeva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E.V.,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Denisova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E.G.,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Ermakov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P.N. &amp;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Kovsh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E.M. Relationship between facial areas with the greatest increase in nonlocal contrast and gaze fixations in recognizing emotional expressions. // International Journal of Cognitive Research in Science, Engineering and Education (IJCRSEE), 2021.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9. 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№ 3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359-368. DOI: 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10.23947/2334-8496-2021-9-3-359-368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Vorobyeva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E.V.,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Kovsh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E.M.,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Kosonogov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V.V. (2022). Emotional Intelligence in Carriers of Different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СОМТ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BDNF, DRD2 and HTR2A Genotypes. Psychology in Russia: State of the Art, 15(2), 83-96. DOI: 10.11621/pir.2022.0206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520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339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436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A8080-1A1C-C34D-91DE-9649DDA4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110996"/>
            <a:ext cx="7658100" cy="809244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fontAlgn="t"/>
            <a:br>
              <a:rPr lang="ru-RU" dirty="0"/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специальность по  которой может осуществлять руководство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 </a:t>
            </a: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5.3.2 Психофизиология</a:t>
            </a:r>
            <a:endParaRPr lang="en-US" sz="20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3562"/>
            <a:ext cx="9144000" cy="3537188"/>
          </a:xfrm>
          <a:prstGeom prst="rect">
            <a:avLst/>
          </a:prstGeom>
          <a:solidFill>
            <a:srgbClr val="34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2674621"/>
            <a:ext cx="4210177" cy="29477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D95EC-77E4-684A-8F05-951467C1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052143"/>
            <a:ext cx="2510258" cy="2468880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2" y="2674621"/>
            <a:ext cx="4210177" cy="29477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EFCFDD-D87D-E448-BBC7-98D764F7D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8592" y="4578362"/>
            <a:ext cx="7595408" cy="11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82906"/>
              </p:ext>
            </p:extLst>
          </p:nvPr>
        </p:nvGraphicFramePr>
        <p:xfrm>
          <a:off x="758450" y="246530"/>
          <a:ext cx="7627100" cy="6364940"/>
        </p:xfrm>
        <a:graphic>
          <a:graphicData uri="http://schemas.openxmlformats.org/drawingml/2006/table">
            <a:tbl>
              <a:tblPr firstRow="1" bandRow="1"/>
              <a:tblGrid>
                <a:gridCol w="2625722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001378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41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Рюмшина Любовь Ивановна,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Доктор психологических наук, профессор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20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392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междисциплинарная исследовательская лаборатория «Психологическая и  психолингвистическая диагностика и исследование стратегий развития культурного интеллекта и языковой идентичности в условиях полиэтнического региона»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59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исследовательский коллектив по изучению пй2сихологической и психолингвистической диагностики и исследований стратегий развития культурного интеллекта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502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стратегического академического лидерства «Приоритет-2030»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76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Социокультурная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детерминация общения: от общения как фактора к общению как условию </a:t>
                      </a:r>
                      <a:r>
                        <a:rPr lang="ru-RU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бытия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/Прикладная психология общения и межличностного познания. Под ред. Л. И.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Рюмшиной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Москва, 2015, Изд-во «Кредо», Глава 1, с. 9-19.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Рюмшина Л.И., Зинченко Е.В., Чернова А.А., Бердянская Ю.В., Батычко Ю.В.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Динамика установок формирования толерантности в семье у представителей различных социальных групп. Российский психологический журнал.</a:t>
                      </a:r>
                      <a:r>
                        <a:rPr lang="ru-RU" sz="1100" dirty="0"/>
                        <a:t> 2022. Т. 19. № 4, С. 211-230.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5257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</a:t>
                      </a:r>
                      <a:r>
                        <a:rPr lang="en-US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L. </a:t>
                      </a:r>
                      <a:r>
                        <a:rPr lang="en-US" sz="11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Ryumshina</a:t>
                      </a:r>
                      <a:r>
                        <a:rPr lang="en-US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V. </a:t>
                      </a:r>
                      <a:r>
                        <a:rPr lang="en-US" sz="11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Pishchik</a:t>
                      </a:r>
                      <a:r>
                        <a:rPr lang="en-US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A. Belousova</a:t>
                      </a:r>
                      <a:r>
                        <a:rPr lang="ru-RU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Characteristics of Socio-Psychological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Adaptation of Foreign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tudens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ussian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ducation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EDULEARN18 Proceedings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2018.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588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Ryumshina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Sociocultural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Analysis of Means of Influence on Subordinates by Managers prone to Manipulations</a:t>
                      </a:r>
                      <a:r>
                        <a:rPr lang="ru-RU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International Journal of Project </a:t>
                      </a:r>
                      <a:r>
                        <a:rPr lang="en-US" sz="110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Organisation</a:t>
                      </a:r>
                      <a:r>
                        <a:rPr lang="en-US" sz="110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Management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2020 Vol.12 No.2, pp.190 – 199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41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5.3.5. Социальная психология, политическая и экономическая психология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472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4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6A259E-A521-0BF5-D365-6EA82A804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70556"/>
              </p:ext>
            </p:extLst>
          </p:nvPr>
        </p:nvGraphicFramePr>
        <p:xfrm>
          <a:off x="251520" y="32486"/>
          <a:ext cx="8640960" cy="71956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0">
                  <a:extLst>
                    <a:ext uri="{9D8B030D-6E8A-4147-A177-3AD203B41FA5}">
                      <a16:colId xmlns:a16="http://schemas.microsoft.com/office/drawing/2014/main" val="2700530765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914782647"/>
                    </a:ext>
                  </a:extLst>
                </a:gridCol>
              </a:tblGrid>
              <a:tr h="59266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Лешкевич Татьяна Геннадьевна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философских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  <a:r>
                        <a:rPr lang="en-US" sz="1400" dirty="0">
                          <a:solidFill>
                            <a:srgbClr val="24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93620"/>
                  </a:ext>
                </a:extLst>
              </a:tr>
              <a:tr h="592668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методология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знания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5.3.5. Социальная психология, политическая и экономическая психология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5.3.1. Общая психология, психология личности, история психологии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045992"/>
                  </a:ext>
                </a:extLst>
              </a:tr>
              <a:tr h="592668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24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Научное направление: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87376"/>
                  </a:ext>
                </a:extLst>
              </a:tr>
              <a:tr h="1018214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10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Тематика исследовательских проектов: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детерминация и ее воздействие на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психоментальную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сферу;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Мультизадачность как угроза здоровому образу жизни;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доверия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цифровым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серверам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ИИ в его соотношении с эмоциональным интеллектом: психологическое измерение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88655"/>
                  </a:ext>
                </a:extLst>
              </a:tr>
              <a:tr h="603347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15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Лидер исследовательской команды (ключевой исследователь):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Лешкевич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64361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20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исследовательской команды (из числа НПР):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Катаева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Мотожанец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62902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25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Кафедра, поддерживающая исследовательский проект: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педагогической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501934"/>
                  </a:ext>
                </a:extLst>
              </a:tr>
              <a:tr h="229681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30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Российские и зарубежные партнеры проекта: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РОИФН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27334"/>
                  </a:ext>
                </a:extLst>
              </a:tr>
              <a:tr h="1085134">
                <a:tc>
                  <a:txBody>
                    <a:bodyPr/>
                    <a:lstStyle/>
                    <a:p>
                      <a:pPr marL="91440">
                        <a:lnSpc>
                          <a:spcPct val="96000"/>
                        </a:lnSpc>
                        <a:spcBef>
                          <a:spcPts val="365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грантовой поддержки (с указанием шифра и наименования гранта, фонда):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РФФИ </a:t>
                      </a:r>
                      <a:r>
                        <a:rPr lang="ru-RU" sz="12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 РФФИ   №19-011-00298/19А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200" b="1" spc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«Цифровая детерминация и  трансформации </a:t>
                      </a:r>
                      <a:r>
                        <a:rPr lang="ru-RU" sz="1200" b="1" spc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смысложизненной</a:t>
                      </a:r>
                      <a:r>
                        <a:rPr lang="ru-RU" sz="1200" b="1" spc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рефлексии»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59209"/>
                  </a:ext>
                </a:extLst>
              </a:tr>
              <a:tr h="603347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35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трудоустройства в проекте: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статей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тезисов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заявленной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конференциях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28062"/>
                  </a:ext>
                </a:extLst>
              </a:tr>
              <a:tr h="604236">
                <a:tc>
                  <a:txBody>
                    <a:bodyPr/>
                    <a:lstStyle/>
                    <a:p>
                      <a:pPr marL="91440">
                        <a:lnSpc>
                          <a:spcPct val="130000"/>
                        </a:lnSpc>
                        <a:spcBef>
                          <a:spcPts val="345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научных публикаций, командировок (да/нет)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8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8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1932039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35B806B-2215-DA40-B5A8-30F160090C96}"/>
              </a:ext>
            </a:extLst>
          </p:cNvPr>
          <p:cNvGraphicFramePr>
            <a:graphicFrameLocks noGrp="1"/>
          </p:cNvGraphicFramePr>
          <p:nvPr/>
        </p:nvGraphicFramePr>
        <p:xfrm>
          <a:off x="221614" y="2362825"/>
          <a:ext cx="8712968" cy="43681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210437144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4197763779"/>
                    </a:ext>
                  </a:extLst>
                </a:gridCol>
              </a:tblGrid>
              <a:tr h="443915">
                <a:tc>
                  <a:txBody>
                    <a:bodyPr/>
                    <a:lstStyle/>
                    <a:p>
                      <a:r>
                        <a:rPr lang="ru-RU" sz="1800" b="1" dirty="0"/>
                        <a:t>Предметная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233D9D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latin typeface="Calibri Light" panose="020F0302020204030204"/>
                          <a:ea typeface="+mn-ea"/>
                          <a:cs typeface="+mn-cs"/>
                        </a:rPr>
                        <a:t>Психология, психофизиология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6524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ru-RU" sz="1800" b="1" dirty="0"/>
                        <a:t>Научное направление: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200" b="1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/>
                          <a:ea typeface="+mn-ea"/>
                          <a:cs typeface="+mn-cs"/>
                        </a:rPr>
                        <a:t>Психологические и психофизиологические закономерности развития творческого потенциала, способностей и талантов современного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28957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ru-RU" sz="1800" b="1" dirty="0"/>
                        <a:t>Руководитель проекта (внутренний грант ЮФУ)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Научное обоснование, разработка и практическая апробация комплексной модели психолого-педагогического и социального сопровождения обучающихся с особыми образовательными потребностями в системе непрерывного образования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1106"/>
                  </a:ext>
                </a:extLst>
              </a:tr>
              <a:tr h="147349">
                <a:tc gridSpan="2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34737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ru-RU" sz="1600" b="1" dirty="0"/>
                        <a:t>Кафедра</a:t>
                      </a:r>
                      <a:r>
                        <a:rPr lang="en-US" sz="1600" b="1" dirty="0"/>
                        <a:t>/</a:t>
                      </a:r>
                      <a:r>
                        <a:rPr lang="ru-RU" sz="1600" b="1" dirty="0"/>
                        <a:t>лаборатория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ts val="15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психофизиологии и клинической психологии АПП, </a:t>
                      </a:r>
                    </a:p>
                    <a:p>
                      <a:pPr marL="0" algn="l" defTabSz="685800" rtl="0" eaLnBrk="1" latinLnBrk="0" hangingPunct="1">
                        <a:lnSpc>
                          <a:spcPts val="15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Научно-исследовательская лаборатория теории и практики образования и развития лиц с особыми образовательными потребностями АПП ЮФУ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91297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ru-RU" sz="1600" b="1" dirty="0"/>
                        <a:t>Возможность трудоустройства в проекте: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Да (в должности </a:t>
                      </a:r>
                      <a:r>
                        <a:rPr lang="ru-RU" sz="1800" b="1" dirty="0" err="1"/>
                        <a:t>мнс</a:t>
                      </a:r>
                      <a:r>
                        <a:rPr lang="ru-RU" sz="1800" b="1" dirty="0"/>
                        <a:t>, стажера-исследователя)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13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7B4702-E258-DBCD-EC3C-9EA91BEAF93B}"/>
              </a:ext>
            </a:extLst>
          </p:cNvPr>
          <p:cNvSpPr txBox="1"/>
          <p:nvPr/>
        </p:nvSpPr>
        <p:spPr>
          <a:xfrm>
            <a:off x="209418" y="291862"/>
            <a:ext cx="8700771" cy="2157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Дикая Людмила Александровна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кандидат психол. наук, доцент, 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главный научный сотрудник,  руководитель научно-исследовательской 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лаборатории теории и практики образования и развития лиц 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с особыми образовательными потребностями,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доцент кафедры психофизиологии и клинической психологии 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Академии психологии и педагогики ЮФУ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e-mail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 dikaya@sfedu.ru</a:t>
            </a:r>
          </a:p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03A6B8-ADEE-CCCC-EAEC-9BD7232F1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194" y="289364"/>
            <a:ext cx="1715995" cy="18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2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1B9A0D-F562-2752-FB4A-1234E9A3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554" y="5413211"/>
            <a:ext cx="1608446" cy="1597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66"/>
            <a:ext cx="9144000" cy="1932039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35B806B-2215-DA40-B5A8-30F160090C96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332656"/>
          <a:ext cx="8568953" cy="51941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12635">
                  <a:extLst>
                    <a:ext uri="{9D8B030D-6E8A-4147-A177-3AD203B41FA5}">
                      <a16:colId xmlns:a16="http://schemas.microsoft.com/office/drawing/2014/main" val="2210437144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val="188344406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Тематика 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исследований аспирантов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(5.3.2 – Психофизиология, психологические науки)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Базы исследовательской практики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6524"/>
                  </a:ext>
                </a:extLst>
              </a:tr>
              <a:tr h="443915">
                <a:tc rowSpan="2">
                  <a:txBody>
                    <a:bodyPr/>
                    <a:lstStyle/>
                    <a:p>
                      <a:pPr marL="342900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Одаренность, ее виды и формы проявления: педагогический, психологический и психофизиологический подходы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endParaRPr kumimoji="0" lang="ru-RU" sz="2200" b="1" i="0" u="none" strike="noStrike" kern="1200" cap="none" spc="0" normalizeH="0" baseline="0" dirty="0">
                        <a:ln w="12700">
                          <a:solidFill>
                            <a:srgbClr val="44546A">
                              <a:lumMod val="75000"/>
                            </a:srgb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rgbClr val="44546A">
                              <a:lumMod val="75000"/>
                            </a:srgbClr>
                          </a:outerShdw>
                        </a:effectLs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Мозговые корреляты творчества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endParaRPr kumimoji="0" lang="ru-RU" sz="2200" b="1" i="0" u="none" strike="noStrike" kern="1200" cap="none" spc="0" normalizeH="0" baseline="0" noProof="0" dirty="0">
                        <a:ln w="12700">
                          <a:solidFill>
                            <a:srgbClr val="44546A">
                              <a:lumMod val="75000"/>
                            </a:srgb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rgbClr val="44546A">
                              <a:lumMod val="75000"/>
                            </a:srgbClr>
                          </a:outerShdw>
                        </a:effectLs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Когнитивные механизмы творческого </a:t>
                      </a:r>
                      <a:r>
                        <a:rPr kumimoji="0" lang="ru-RU" sz="2200" b="1" i="0" u="none" strike="noStrike" kern="1200" cap="none" spc="0" normalizeH="0" baseline="0" noProof="0" dirty="0" err="1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инсайта</a:t>
                      </a:r>
                      <a:endParaRPr kumimoji="0" lang="ru-RU" sz="2200" b="1" i="0" u="none" strike="noStrike" kern="1200" cap="none" spc="0" normalizeH="0" baseline="0" noProof="0" dirty="0">
                        <a:ln w="12700">
                          <a:solidFill>
                            <a:srgbClr val="44546A">
                              <a:lumMod val="75000"/>
                            </a:srgb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rgbClr val="44546A">
                              <a:lumMod val="75000"/>
                            </a:srgbClr>
                          </a:outerShdw>
                        </a:effectLs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endParaRPr kumimoji="0" lang="ru-RU" sz="2200" b="1" i="0" u="none" strike="noStrike" kern="1200" cap="none" spc="0" normalizeH="0" baseline="0" noProof="0" dirty="0">
                        <a:ln w="12700">
                          <a:solidFill>
                            <a:srgbClr val="44546A">
                              <a:lumMod val="75000"/>
                            </a:srgb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rgbClr val="44546A">
                              <a:lumMod val="75000"/>
                            </a:srgbClr>
                          </a:outerShdw>
                        </a:effectLs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Обучающиеся с «двойной исключительностью» (</a:t>
                      </a:r>
                      <a:r>
                        <a:rPr kumimoji="0" lang="ru-RU" sz="2200" b="1" i="0" u="none" strike="noStrike" kern="1200" cap="none" spc="0" normalizeH="0" baseline="0" dirty="0" err="1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twice</a:t>
                      </a: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dirty="0" err="1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exceptional</a:t>
                      </a: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dirty="0" err="1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learners</a:t>
                      </a: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): психологическая   и психофизиологическая природа​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endParaRPr kumimoji="0" lang="ru-RU" sz="2200" b="1" i="0" u="none" strike="noStrike" kern="1200" cap="none" spc="0" normalizeH="0" baseline="0" dirty="0">
                        <a:ln w="12700">
                          <a:solidFill>
                            <a:srgbClr val="44546A">
                              <a:lumMod val="75000"/>
                            </a:srgb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rgbClr val="44546A">
                              <a:lumMod val="75000"/>
                            </a:srgbClr>
                          </a:outerShdw>
                        </a:effectLs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Основы </a:t>
                      </a:r>
                      <a:r>
                        <a:rPr kumimoji="0" lang="ru-RU" sz="2200" b="1" i="0" u="none" strike="noStrike" kern="1200" cap="none" spc="0" normalizeH="0" baseline="0" dirty="0" err="1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нейронауки</a:t>
                      </a:r>
                      <a:r>
                        <a:rPr kumimoji="0" lang="ru-RU" sz="2200" b="1" i="0" u="none" strike="noStrike" kern="1200" cap="none" spc="0" normalizeH="0" baseline="0" dirty="0">
                          <a:ln w="12700">
                            <a:solidFill>
                              <a:srgbClr val="44546A">
                                <a:lumMod val="75000"/>
                              </a:srgb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640000" algn="bl" rotWithShape="0">
                              <a:srgbClr val="44546A">
                                <a:lumMod val="75000"/>
                              </a:srgbClr>
                            </a:outerShdw>
                          </a:effectLs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в образовании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1" dirty="0"/>
                        <a:t>Научно-исследовательская лаборатория теории и практики образования и развития лиц с особыми образовательными потребностями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28957"/>
                  </a:ext>
                </a:extLst>
              </a:tr>
              <a:tr h="17840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Специализированный учебный научный центр Южного федерального округа (СУНЦ ЮФО), лаборатория когнитивных исследований 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нейронаук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904933"/>
                  </a:ext>
                </a:extLst>
              </a:tr>
              <a:tr h="141272"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594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7BB2B5-920A-801B-60E8-6852D9633245}"/>
              </a:ext>
            </a:extLst>
          </p:cNvPr>
          <p:cNvSpPr txBox="1"/>
          <p:nvPr/>
        </p:nvSpPr>
        <p:spPr>
          <a:xfrm>
            <a:off x="2627784" y="583501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Дикая Людмила Александровна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e-mail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: dikaya@sfedu.ru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453AE-D7C3-9385-46EB-11C2AE81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395536" y="5538641"/>
            <a:ext cx="1224136" cy="12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27512"/>
              </p:ext>
            </p:extLst>
          </p:nvPr>
        </p:nvGraphicFramePr>
        <p:xfrm>
          <a:off x="431358" y="476672"/>
          <a:ext cx="8281283" cy="5655514"/>
        </p:xfrm>
        <a:graphic>
          <a:graphicData uri="http://schemas.openxmlformats.org/drawingml/2006/table">
            <a:tbl>
              <a:tblPr firstRow="1" bandRow="1"/>
              <a:tblGrid>
                <a:gridCol w="2850933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430350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Воронцова Татьяна Алексеевна, доцент, доцент кафедры социальный психологии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458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социальной психологии / научно-образовательная лаборатория «Социальная психология общения и внешнего облика»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«Социальная психология общения и экспрессивного поведения» (рук. В.А.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Лабунская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66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Российского научного фонда № 22-28-01763 «Конструирование воспринимаемого возраста в социальном познании: анализ механизмов и факторов» в Южном федеральном университете,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https://rscf.ru/project/22-28-01763/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(рук. Т.А. Воронцова).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Воронцова, Т. А. (2022). Воспринимаемый возраст и отношение к своему внешнему облику у взрослых с различной выраженностью компонентов «Большой пятерки» и «Темной триады». Российский психологический журнал, 19(1), 173–188. https://doi.org/10.21702/rpj.2022.1.13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3429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Воронцова Т.А. Влияние устойчивого компонента внешнего облика на воспринимаемый возраст человека // Экспериментальная психология. 2020. Том 13. № 2. C. 108—120. DOI: https://doi.org/10.17759/exppsy.2020130208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Воронцова Т.А. Влияние целостного оформления внешнего облика на воспринимаемый возраст женщин // Социальная психология и общество. 2020. Том 11. № 2. C. 141—160. DOI: https://doi.org/10.17759/sps.2020110209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Vorontsova, T.A.;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Labunskaya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V.A. Emotional Attitude to Own Appearance and Appearance of the Spouse: Analysis of Relationships with the Relationship of Spouses to Themselves, Others, and the World.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Sci. 2020, 10, 44.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https://doi.org/10.3390/bs10020044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5.3.5. Социальная психология, политическая и экономическая психология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0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07721"/>
              </p:ext>
            </p:extLst>
          </p:nvPr>
        </p:nvGraphicFramePr>
        <p:xfrm>
          <a:off x="325876" y="404664"/>
          <a:ext cx="8492248" cy="6264697"/>
        </p:xfrm>
        <a:graphic>
          <a:graphicData uri="http://schemas.openxmlformats.org/drawingml/2006/table">
            <a:tbl>
              <a:tblPr firstRow="1" bandRow="1"/>
              <a:tblGrid>
                <a:gridCol w="290617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311248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  <a:gridCol w="5274824">
                  <a:extLst>
                    <a:ext uri="{9D8B030D-6E8A-4147-A177-3AD203B41FA5}">
                      <a16:colId xmlns:a16="http://schemas.microsoft.com/office/drawing/2014/main" val="1731989304"/>
                    </a:ext>
                  </a:extLst>
                </a:gridCol>
              </a:tblGrid>
              <a:tr h="8277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Васильева Ольга Семеновна</a:t>
                      </a:r>
                      <a:endParaRPr lang="ru-RU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Васильева Ольга Семеновна, кандидат биологических наук, доцент, профессор кафедры Общей и педагогической психологии Академии психологии и педагогики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4225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Кафедра Общей и педагогической психологии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Кафедра Общей и педагогической психологии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74082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Психология и психокоррекция здоровья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Психология и психокоррекция здоровья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5292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Студенческое научное общество «Исследование особенностей эмоционального интеллекта и здоровья»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4650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57807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Филатов Ф.Р. Психология здоровья человека: эталоны представления , установки. – Москва: Академия, 2001. - 352 с.</a:t>
                      </a:r>
                    </a:p>
                    <a:p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Филатов Ф.Р. Психология здоровья. Феномен здоровья в культуре, психологической науке и обыденном сознании. - Ростов-на-Дону: Мини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Тайп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2005. – 480 с.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Филатов Ф.Р. Психология здоровья и психокоррекция. Пути профилактики и коррекции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интолерантных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личностных установок: в 2-х т. - М.: Изд-во «Кредо», 2013. </a:t>
                      </a:r>
                    </a:p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Могилевская Е.В. Перинатальная психология. Психология материнства и родительства: учебное пособие. - Ростов-на-Дону: Феникс, 2015. – 278 с.</a:t>
                      </a:r>
                    </a:p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Мачуха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А.М.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Анализ показателей рефлексии и смысложизненных ориентаций в структуре конструкта личностной зрелости у современной молодежи // Международный журнал медицины и психологии. ‑ 2021. Том 4. №1. С. 17-24.</a:t>
                      </a:r>
                    </a:p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Мачуха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А.М.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Анализ показателей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самоотношения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и нарциссизма, а также отношения к вере как предикторов личностной зрелости-незрелости у современной молодежи // Современная наука, актуальные проблемы теории и практики. Серия Познание. ‑ 2021. №2. С. 72-85. 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Папко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Е.В.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Стрессоустойчивость и смысложизненные ориентации медицинских работников в условиях распространения SARS-CoV-2 // Известия Иркутского государственного университета. Серия Психология. -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2022.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39.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46–53.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Васильева О.С., Чернова С.Н. Особенности взаимосвязи между переживанием одиночества и эмоциональным интеллектом у студентов // Ученые записки университета имени  П.Ф. Лесгафта. – 2022. № 8 (210). С. 449-454.</a:t>
                      </a:r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701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5.3.1 Общая психология, психология личности, история психологии (психологические науки)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9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33597"/>
              </p:ext>
            </p:extLst>
          </p:nvPr>
        </p:nvGraphicFramePr>
        <p:xfrm>
          <a:off x="854668" y="332657"/>
          <a:ext cx="8037811" cy="6048675"/>
        </p:xfrm>
        <a:graphic>
          <a:graphicData uri="http://schemas.openxmlformats.org/drawingml/2006/table">
            <a:tbl>
              <a:tblPr firstRow="1" bandRow="1"/>
              <a:tblGrid>
                <a:gridCol w="276711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27069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622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 Дмитрий Владимирович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71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587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Социальной психологии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1165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  <a:p>
                      <a:pPr algn="just"/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Социальная психология общения и межличностного взаимодействия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779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>
                          <a:latin typeface="Times New Roman" panose="02020603050405020304" pitchFamily="18" charset="0"/>
                        </a:rPr>
                        <a:t>Социальное программирование солидарного общества</a:t>
                      </a:r>
                      <a:endParaRPr lang="ru-RU" sz="11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46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Д.В. Воронцов. Гендерная психология общения.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Ростов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-на-Дону: Изд-во ЮФУ, 2008. – 208 с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6571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Д.В. Воронцов. Гегемонная маскулинность и механизмы отношений доминирования в межгрупповом общении как социально-психологические детерминанты феномена терроризма в России //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Российский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психологический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журнал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Том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7. №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5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-6. 2010.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С. 41-46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Д.В. Воронцов. Гегемонная маскулинность и механизмы отношений доминирования в межгрупповом общении как социально-психологические детерминанты феномена терроризма в России //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Российский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психологический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журнал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Том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7. №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5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-6. 2010.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С. 41-46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6075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Д.В. Воронцов и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соавт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Оценка социально-психологических факторов уязвимости молодежи Юга России перед ВИЧ-инфекцией (на материале поведенческих исследований) // Пермский медицинский журнал. 2019. Т. 36. № 4. С. 55-62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71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622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5.3.5 Социальная психология, политическая и экономическая психология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1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51571"/>
              </p:ext>
            </p:extLst>
          </p:nvPr>
        </p:nvGraphicFramePr>
        <p:xfrm>
          <a:off x="0" y="1"/>
          <a:ext cx="9144000" cy="7596765"/>
        </p:xfrm>
        <a:graphic>
          <a:graphicData uri="http://schemas.openxmlformats.org/drawingml/2006/table">
            <a:tbl>
              <a:tblPr firstRow="1" bandRow="1"/>
              <a:tblGrid>
                <a:gridCol w="3147933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996067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86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dirty="0"/>
                        <a:t>ФИО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Пищик Влада Игоревна доктор психологических наук, профессор, профессор </a:t>
                      </a:r>
                      <a:r>
                        <a:rPr lang="en-US" sz="1400" b="1" dirty="0"/>
                        <a:t> </a:t>
                      </a:r>
                      <a:endParaRPr lang="ru-RU" sz="1400" b="1" dirty="0"/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19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31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психофизиологии и клинической психологии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982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</a:t>
                      </a:r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/>
                        <a:t>Научная школа – Психология ментальности поколений. Реализуется исследование социально-психологических характеристик поколений в культурном контексте. Развивается концепция трансформации ментальности поколений в транзитивном обществе.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567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244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1.Пищик В. И. Нарциссизм и уровень тревожности Азербайджанских и Российских студентов с различными оценками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аутостереотипов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поведения // Психологический журнал. – 2021. – T. 42. – C. 24-36. URL: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https://psy.jes.su/s020595920016044-4-1/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DOI: 10.31857/S020595920016044-4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Пищик В.И. Психологические характеристики «нового поколения»: гомогенность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гетерогенность // Вестник Российского университета дружбы народов. Серия: Психология и педагогика. - 2021. - Т. 18. - №1. - C. 42-63.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10.22363/2313-1683-2021-18-1-42-63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Пищик В.И., Лобачева А.О. Особенности религиозности и веры представителей «Информационного» и «Нового» поколений // Социальная психология и общество. 2022. Том 13. № 1. С. 70–86. doi:10.17759/sps.2022130105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Казакевич И.В., Синько Т.В., Пищик В.И. Модель конструкта отношения педагогов различных поколений к неопределенности //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Том. 12, № 3. С. 31-47. DOI: 10.15293/2658-6762.2203.02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Пищик В.И. Ментальность поколений в текучей современности (научная монография). Москва: ИНФРА-М, 2019. - 150 с. DOI: 10.12737/monography_5ba0ee24675441.11909669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Molokhina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G. A.,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Pishchik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V., &amp;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Fomin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A. (2021). Features of Critical Thinking of Individual Entrepreneurs With Different Levels of Self-Regulation. International Journal of Cognitive Research in Science, Engineering and Education (IJCRSEE), 9(2), 253–264.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https://doi.org/10.23947/2334-8496-2021-9-2-253-264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Vlada </a:t>
                      </a:r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Pishchik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Features of the mentality of generations X, Y, Z. Innovative Technologies in Science and Education (ITSE-2020). E3S Web Conf. Vol. 210, 20007. 2020. https://doi.org/10.1051/e3sconf/202021020007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Пищик В.И. Инновационный потенциал учителей, принадлежащих к «переходному» и «информационному» поколениям // Психология обучения. 2020. №1. C. 47-56.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https://elibrary.ru/item.asp?id=4187118510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Пищик В.И. Ценностные измерения поколений через актуализируемые страхи // Социальная психология и общество. 2019. Т.10. № 2. С. 67—81. 0,88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п.л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doi:10.17759/sps.2019100206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http://psyjournals.ru/social_psy/2019/n2/Pishchik.shtml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5.3.5. Социальная психология, политическая и экономическая психология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5.3.1. Общая психология, психология личности, история психологи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19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19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376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9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3DD22-2FDE-488F-B170-85D87975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6B0401-8F40-4342-B96E-769A936F8663}"/>
              </a:ext>
            </a:extLst>
          </p:cNvPr>
          <p:cNvSpPr/>
          <p:nvPr/>
        </p:nvSpPr>
        <p:spPr>
          <a:xfrm>
            <a:off x="899592" y="22048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Психологические науки</a:t>
            </a:r>
          </a:p>
        </p:txBody>
      </p:sp>
    </p:spTree>
    <p:extLst>
      <p:ext uri="{BB962C8B-B14F-4D97-AF65-F5344CB8AC3E}">
        <p14:creationId xmlns:p14="http://schemas.microsoft.com/office/powerpoint/2010/main" val="5599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3DD22-2FDE-488F-B170-85D87975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6B0401-8F40-4342-B96E-769A936F8663}"/>
              </a:ext>
            </a:extLst>
          </p:cNvPr>
          <p:cNvSpPr/>
          <p:nvPr/>
        </p:nvSpPr>
        <p:spPr>
          <a:xfrm>
            <a:off x="899592" y="22048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Педагогические науки</a:t>
            </a:r>
          </a:p>
        </p:txBody>
      </p:sp>
    </p:spTree>
    <p:extLst>
      <p:ext uri="{BB962C8B-B14F-4D97-AF65-F5344CB8AC3E}">
        <p14:creationId xmlns:p14="http://schemas.microsoft.com/office/powerpoint/2010/main" val="194927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1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3" y="851125"/>
            <a:ext cx="3625553" cy="186611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3966983"/>
            <a:ext cx="2356800" cy="2037604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033F03-4F37-6D87-74DC-6A28B09FB75A}"/>
              </a:ext>
            </a:extLst>
          </p:cNvPr>
          <p:cNvGraphicFramePr>
            <a:graphicFrameLocks noGrp="1"/>
          </p:cNvGraphicFramePr>
          <p:nvPr/>
        </p:nvGraphicFramePr>
        <p:xfrm>
          <a:off x="6883" y="1470577"/>
          <a:ext cx="9130004" cy="44270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352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7506478">
                  <a:extLst>
                    <a:ext uri="{9D8B030D-6E8A-4147-A177-3AD203B41FA5}">
                      <a16:colId xmlns:a16="http://schemas.microsoft.com/office/drawing/2014/main" val="3258309941"/>
                    </a:ext>
                  </a:extLst>
                </a:gridCol>
              </a:tblGrid>
              <a:tr h="86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/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Куликовская Ирина Эдуардовна, доктор педагогических наук, профессор, зав. кафедрой дошкольного образования, </a:t>
                      </a:r>
                    </a:p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координатор проектной деятельности Академии психологии и педагогики ЮФУ в области педагогического образования</a:t>
                      </a:r>
                    </a:p>
                    <a:p>
                      <a:pPr algn="just"/>
                      <a:r>
                        <a:rPr lang="ru-RU" sz="1100" b="0" dirty="0"/>
                        <a:t>Директор Южно-российского научно-образовательного центра духовно-нравственного воспитания детей и молодёжи</a:t>
                      </a:r>
                    </a:p>
                    <a:p>
                      <a:pPr algn="just"/>
                      <a:r>
                        <a:rPr lang="ru-RU" sz="1100" b="0" dirty="0"/>
                        <a:t>Главный редактор журнала «</a:t>
                      </a:r>
                      <a:r>
                        <a:rPr lang="en-US" sz="1100" b="0" dirty="0"/>
                        <a:t>The World of Academia: Science and Education</a:t>
                      </a:r>
                      <a:r>
                        <a:rPr lang="ru-RU" sz="1100" b="0" dirty="0"/>
                        <a:t>» (Перечень ВАК)</a:t>
                      </a:r>
                    </a:p>
                    <a:p>
                      <a:pPr algn="just"/>
                      <a:r>
                        <a:rPr lang="ru-RU" sz="1100" b="0" dirty="0"/>
                        <a:t>Член экспертного совета «Психология и педагогика» Южного федерального университета.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/>
                        <a:t>Кафедра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/>
                        <a:t>Кафедра дошкольного</a:t>
                      </a:r>
                      <a:r>
                        <a:rPr lang="ru-RU" sz="1100" b="0" baseline="0" dirty="0"/>
                        <a:t> образования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25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/>
                        <a:t>Научная школа</a:t>
                      </a:r>
                      <a:endParaRPr lang="ru-RU" sz="9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Научная школа РАЕ «Образовательное пространство эволюции мировидения человека»</a:t>
                      </a:r>
                      <a:endParaRPr lang="ru-RU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70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</a:rPr>
                        <a:t>Связь предлагаемого исследования с проектами, выполняемыми в ЮФУ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/>
                        <a:t>Психолого-педагогическое сопровождение детей раннего и дошкольного возраста</a:t>
                      </a:r>
                      <a:br>
                        <a:rPr lang="ru-RU" sz="1100" b="0" dirty="0"/>
                      </a:br>
                      <a:r>
                        <a:rPr lang="ru-RU" sz="1100" b="0" dirty="0"/>
                        <a:t>Инновационные модели подготовки кадров для системы современного дошкольного образования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134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100" b="0" dirty="0"/>
                        <a:t>Публикаций – более 200</a:t>
                      </a:r>
                    </a:p>
                    <a:p>
                      <a:pPr>
                        <a:buNone/>
                      </a:pPr>
                      <a:r>
                        <a:rPr lang="ru-RU" sz="1100" b="0" dirty="0"/>
                        <a:t>Индекс цитирования – 698</a:t>
                      </a:r>
                    </a:p>
                    <a:p>
                      <a:pPr>
                        <a:buNone/>
                      </a:pPr>
                      <a:r>
                        <a:rPr lang="ru-RU" sz="1100" b="0" dirty="0"/>
                        <a:t>Индекс </a:t>
                      </a:r>
                      <a:r>
                        <a:rPr lang="ru-RU" sz="1100" b="0" dirty="0" err="1"/>
                        <a:t>Хирша</a:t>
                      </a:r>
                      <a:r>
                        <a:rPr lang="ru-RU" sz="1100" b="0" dirty="0"/>
                        <a:t> – </a:t>
                      </a:r>
                      <a:r>
                        <a:rPr lang="en-US" sz="1100" b="0" dirty="0"/>
                        <a:t>1</a:t>
                      </a:r>
                      <a:r>
                        <a:rPr lang="ru-RU" sz="1100" b="0" dirty="0"/>
                        <a:t>4</a:t>
                      </a:r>
                    </a:p>
                    <a:p>
                      <a:pPr>
                        <a:buNone/>
                      </a:pPr>
                      <a:r>
                        <a:rPr lang="ru-RU" sz="1100" b="0" dirty="0"/>
                        <a:t>Персональные идентификаторы:</a:t>
                      </a:r>
                      <a:endParaRPr lang="en-US" sz="1100" b="0" dirty="0"/>
                    </a:p>
                    <a:p>
                      <a:pPr>
                        <a:buNone/>
                      </a:pPr>
                      <a:r>
                        <a:rPr lang="en-US" sz="1100" b="0" dirty="0"/>
                        <a:t>Scopus 55816066300 </a:t>
                      </a:r>
                    </a:p>
                    <a:p>
                      <a:pPr>
                        <a:buNone/>
                      </a:pPr>
                      <a:r>
                        <a:rPr lang="ru-RU" sz="1100" b="0" dirty="0"/>
                        <a:t>РИНЦ </a:t>
                      </a:r>
                      <a:r>
                        <a:rPr lang="en-US" sz="1100" b="0" dirty="0"/>
                        <a:t>SPIN 9321-3856 </a:t>
                      </a:r>
                    </a:p>
                    <a:p>
                      <a:pPr>
                        <a:buNone/>
                      </a:pPr>
                      <a:r>
                        <a:rPr lang="en-US" sz="1100" b="0" dirty="0" err="1"/>
                        <a:t>orcid</a:t>
                      </a:r>
                      <a:r>
                        <a:rPr lang="en-US" sz="1100" b="0" dirty="0"/>
                        <a:t> 0000-0003-3184-6490 </a:t>
                      </a:r>
                    </a:p>
                    <a:p>
                      <a:pPr>
                        <a:buNone/>
                      </a:pPr>
                      <a:r>
                        <a:rPr lang="ru-RU" sz="1100" b="0" dirty="0"/>
                        <a:t>РИНЦ </a:t>
                      </a:r>
                      <a:r>
                        <a:rPr lang="en-US" sz="1100" b="0" dirty="0" err="1"/>
                        <a:t>AuthorID</a:t>
                      </a:r>
                      <a:r>
                        <a:rPr lang="en-US" sz="1100" b="0" dirty="0"/>
                        <a:t> 360664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845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5.8.1.</a:t>
                      </a:r>
                      <a:r>
                        <a:rPr lang="ru-RU" sz="1100" baseline="0" dirty="0"/>
                        <a:t> Общая педагогика, история педагогики и образования</a:t>
                      </a:r>
                    </a:p>
                    <a:p>
                      <a:r>
                        <a:rPr lang="ru-RU" sz="1100" baseline="0" dirty="0"/>
                        <a:t>5.8.7. Методология и технология профессионального образования</a:t>
                      </a:r>
                      <a:endParaRPr lang="ru-RU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F2CD50-B944-4201-8940-22DF634D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98" y="3614346"/>
            <a:ext cx="1122029" cy="1122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C2E00-E345-E0E6-4550-A24C3833341A}"/>
              </a:ext>
            </a:extLst>
          </p:cNvPr>
          <p:cNvSpPr txBox="1"/>
          <p:nvPr/>
        </p:nvSpPr>
        <p:spPr>
          <a:xfrm>
            <a:off x="2285417" y="984486"/>
            <a:ext cx="458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>
                  <a:solidFill>
                    <a:srgbClr val="7E8085"/>
                  </a:solidFill>
                </a:ln>
                <a:solidFill>
                  <a:srgbClr val="3967B1"/>
                </a:solidFill>
                <a:latin typeface="Calibri" panose="020F0502020204030204"/>
                <a:cs typeface="+mn-cs"/>
              </a:rPr>
              <a:t>Куликовская Ирина Эдуардовна</a:t>
            </a:r>
          </a:p>
        </p:txBody>
      </p:sp>
    </p:spTree>
    <p:extLst>
      <p:ext uri="{BB962C8B-B14F-4D97-AF65-F5344CB8AC3E}">
        <p14:creationId xmlns:p14="http://schemas.microsoft.com/office/powerpoint/2010/main" val="217606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5846"/>
              </p:ext>
            </p:extLst>
          </p:nvPr>
        </p:nvGraphicFramePr>
        <p:xfrm>
          <a:off x="899591" y="332656"/>
          <a:ext cx="7280313" cy="5849268"/>
        </p:xfrm>
        <a:graphic>
          <a:graphicData uri="http://schemas.openxmlformats.org/drawingml/2006/table">
            <a:tbl>
              <a:tblPr firstRow="1" bandRow="1"/>
              <a:tblGrid>
                <a:gridCol w="2506337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7397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465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Бермус Александр Григорьевич, доктор педагогических наук, профессор, зав. кафедрой образования и педагогических наук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37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406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Кафедра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</a:rPr>
                        <a:t> образования и педагогических наук ЮФУ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869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Философия и методология образования в XXI веке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Теория и методология содержания многоуровневого педагогического образования и подготовки педагогов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Технологии и методики многоуровневого педагогического образования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Теория и практика образовательного дискурса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553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Программа стратегического академического лидерства Южного федерального университета «Социальное программирование когерентной среды будущего» («Приоритет 2030»)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1976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Бермус А.Г. ГУМАНИТАРНЫЕ СМЫСЛЫ ОБРАЗОВАНИЯ: ИЗ XX В XXI ВЕК.  Ростов-на-Дону, 2015. 318 С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Бермус А.Г. КОНЦЕПТУАЛЬНЫЕ ПРОБЛЕМЫ СОВРЕМЕННОГО ЭТАПА МОДЕРНИЗАЦИИ ПЕДАГОГИЧЕСКОГО ОБРАЗОВАНИЯ В РОССИИ// Непрерывное образование: XXI век. 2015. № 2 (10).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Бермус А.Г. К ПРОБЛЕМЕ ПРОГРАММИРОВАНИЯ НАУЧНЫХ ИССЛЕДОВАНИЙ НЕПРЕРЫВНОГО ОБРАЗОВАНИЯ В ПОЛЕВОМ ПОДХОДЕ// Непрерывное образование: XXI век. 2020. № 1 (29).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Бермус А.Г., Сериков В.В.,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</a:rPr>
                        <a:t>Алтыникова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Н.В. СОДЕРЖАНИЕ ПЕДАГОГИЧЕСКОГО ОБРАЗОВАНИЯ В СОВРЕМЕННОМ МИРЕ: СМЫСЛЫ, ПРОБЛЕМЫ, ПРАКТИКИ И ПЕРСПЕКТИВЫ РАЗВИТИЯ// Вестник Российского университета дружбы народов. Серия: Психология и педагогика. 2021. Т. 18. № 4. С. 667-691.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37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623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5.8.1.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</a:rPr>
                        <a:t> – Общая педагогика, история педагогики и образования</a:t>
                      </a:r>
                    </a:p>
                    <a:p>
                      <a:r>
                        <a:rPr lang="ru-RU" sz="900" b="1" baseline="0" dirty="0">
                          <a:solidFill>
                            <a:schemeClr val="tx1"/>
                          </a:solidFill>
                        </a:rPr>
                        <a:t>5.8.7. – Методология и технология профессионального образования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237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37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874643" y="1075160"/>
          <a:ext cx="7305262" cy="5101517"/>
        </p:xfrm>
        <a:graphic>
          <a:graphicData uri="http://schemas.openxmlformats.org/drawingml/2006/table">
            <a:tbl>
              <a:tblPr firstRow="1" bandRow="1"/>
              <a:tblGrid>
                <a:gridCol w="251492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Горюнова Лилия Васильевна, </a:t>
                      </a:r>
                    </a:p>
                    <a:p>
                      <a:r>
                        <a:rPr lang="ru-RU" sz="11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педагогических наук, доцент, заведующий кафедрой инклюзивного образования и социально-педагогической реабилитации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инклюзивного образования и социально-педагогической реабилитации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55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Инклюзия в образовании и социальной сфере.</a:t>
                      </a:r>
                    </a:p>
                    <a:p>
                      <a:r>
                        <a:rPr lang="ru-RU" sz="11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Тьюторство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образовании.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453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программирование общества будущего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48006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</a:p>
                    <a:p>
                      <a:pPr algn="just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идентификаторы:</a:t>
                      </a:r>
                    </a:p>
                    <a:p>
                      <a:pPr algn="just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Author ID: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57200225797</a:t>
                      </a:r>
                      <a:r>
                        <a:rPr lang="ru-RU" sz="1100" b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en-US" sz="11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Science: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AAH-9321-2019</a:t>
                      </a:r>
                      <a:endParaRPr lang="ru-RU" sz="11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</a:t>
                      </a: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1590-8550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 </a:t>
                      </a:r>
                      <a:r>
                        <a:rPr lang="en-US" sz="11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AuthorID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302131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all" baseline="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orcid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0000-0002-1685-5404</a:t>
                      </a:r>
                      <a:endParaRPr lang="ru-RU" sz="11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ПЕДАГОГИЧЕСКИХ КАДРОВ ДЛЯ ВЫСШЕЙ ШКОЛЫ В КОНТЕКСТЕ ЗАРУБЕЖНЫХ ИССЛЕДОВАНИЙ</a:t>
                      </a:r>
                      <a:r>
                        <a:rPr lang="ru-RU" sz="900" i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Ученые записки университета им. П.Ф. Лесгафта. 2022. № 6 (208). С. 102-108.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ИНКЛЮЗИВНОЙ ГРАМОТНОСТИ СТУДЕНТОВ ВУЗА: ОТ КОНЦЕПТУАЛЬНОЙ ИДЕИ К РЕАЛЬНОЙ ПРАКТИКЕ. Монография.</a:t>
                      </a:r>
                    </a:p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Ростов-на-Дону - Таганрог, 2021.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ТЬЮТОРСТВО В ИНКЛЮЗИВНОМ ОБРАЗОВАНИИ: ТЕОРЕТИЧЕСКИЕ ОСНОВЫ И ПРАКТИКА РЕАЛИЗАЦИИ. Монография. </a:t>
                      </a:r>
                    </a:p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Ростов-на-Дону - Таганрог, 2019.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ТРАНСФОРМИРУЮЩИЕСЯ ТРЕБОВАНИЯ РАБОТОДАТЕЛЕЙ В УСЛОВИЯХ ПАНДЕМИИ КАК АКТУАЛЬНЫЕ ОРИЕНТИРЫ РАЗВИТИЯ ВУЗОВСКОГО ОБРАЗОВАНИЯ</a:t>
                      </a:r>
                      <a:r>
                        <a:rPr lang="ru-RU" sz="900" i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ru-RU" sz="900" i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общество. 2021. № 5 (130). С. 3-10.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5.8.1. «Общая педагогика, история педагогики и образования» </a:t>
                      </a:r>
                    </a:p>
                    <a:p>
                      <a:r>
                        <a:rPr lang="ru-RU" sz="11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5.8.7. «Методология и технология профессионального образования»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53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12584"/>
              </p:ext>
            </p:extLst>
          </p:nvPr>
        </p:nvGraphicFramePr>
        <p:xfrm>
          <a:off x="142875" y="404664"/>
          <a:ext cx="8879682" cy="6343083"/>
        </p:xfrm>
        <a:graphic>
          <a:graphicData uri="http://schemas.openxmlformats.org/drawingml/2006/table">
            <a:tbl>
              <a:tblPr firstRow="1" bandRow="1"/>
              <a:tblGrid>
                <a:gridCol w="251211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6367567">
                  <a:extLst>
                    <a:ext uri="{9D8B030D-6E8A-4147-A177-3AD203B41FA5}">
                      <a16:colId xmlns:a16="http://schemas.microsoft.com/office/drawing/2014/main" val="1556281317"/>
                    </a:ext>
                  </a:extLst>
                </a:gridCol>
              </a:tblGrid>
              <a:tr h="462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 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Чумичева Раиса Михайловна</a:t>
                      </a:r>
                      <a:endParaRPr lang="ru-RU" sz="14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5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2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 АПП ЮФУ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927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«Феноменология Детства»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850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Теоретико-методологические основы обеспечения качества подготовки педагогов дошкольного профиля в ВУЗе</a:t>
                      </a:r>
                    </a:p>
                    <a:p>
                      <a:pPr algn="just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Теории и технологии дошкольного образования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1290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художественно-эстетической культуры обучающихся в системе дополнительного образования: трансформационные вызовы\\</a:t>
                      </a:r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World of Academia: Culture, Education. - №2, 2021. –</a:t>
                      </a: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С.17-29</a:t>
                      </a:r>
                    </a:p>
                    <a:p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дошкольного образования России в ХХI веке .Глава в монографии .Россия-Италия : сотрудничество в сфере гуманитарных наук и образования в XXI веке : Монография. 2021</a:t>
                      </a:r>
                    </a:p>
                    <a:p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различных видов деятельности и общения детей( .СПО. Учебник . М., 2022</a:t>
                      </a:r>
                    </a:p>
                    <a:p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and Prospects of Higher Vocational Education in China</a:t>
                      </a: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Journal of Early Childhood Special Education (INT-JECSE) DOI: 10.9756/INT-JECSE/V14I2.446 ISSN:1308-5581 Vol 14, Issue 02, 2022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5808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5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5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888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5.8.1 Общая педагогика, история педагогики и образования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5.8.7 Методология и технологии профессионального образования</a:t>
                      </a:r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25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258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79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63997"/>
              </p:ext>
            </p:extLst>
          </p:nvPr>
        </p:nvGraphicFramePr>
        <p:xfrm>
          <a:off x="874643" y="1075160"/>
          <a:ext cx="7305261" cy="5273040"/>
        </p:xfrm>
        <a:graphic>
          <a:graphicData uri="http://schemas.openxmlformats.org/drawingml/2006/table">
            <a:tbl>
              <a:tblPr firstRow="1" bandRow="1"/>
              <a:tblGrid>
                <a:gridCol w="251492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Галустян Ольга Владимировна</a:t>
                      </a:r>
                      <a:b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педагогических наук, доцент,</a:t>
                      </a:r>
                      <a:b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 кафедры образования и педагогических наук АПП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Кафедра образования и педагогических наук АПП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2400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  <a:p>
                      <a:pPr algn="just"/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Направления научных исследований </a:t>
                      </a:r>
                    </a:p>
                    <a:p>
                      <a:r>
                        <a:rPr lang="ru-RU" sz="900" dirty="0"/>
                        <a:t>1. </a:t>
                      </a:r>
                      <a:r>
                        <a:rPr lang="ru-RU" sz="900" b="1" dirty="0"/>
                        <a:t>Повышение уровня военно-профессиональной подготовки будущих офицеров в военных вузах и в военных учебных центрах гражданских вузов</a:t>
                      </a:r>
                      <a:endParaRPr lang="ru-RU" sz="900" dirty="0"/>
                    </a:p>
                    <a:p>
                      <a:r>
                        <a:rPr lang="ru-RU" sz="900" dirty="0"/>
                        <a:t>Сметанников Александр Павлович «Формирование военно-профессионального имиджа офицера у курсантов военного учебного центра гражданского вуза»,</a:t>
                      </a:r>
                    </a:p>
                    <a:p>
                      <a:r>
                        <a:rPr lang="ru-RU" sz="900" dirty="0"/>
                        <a:t>Ежов Алексей Викторович «Развитие управленческой компетентности будущих офицеров в условиях военного учебного центра гражданского вуза», </a:t>
                      </a:r>
                    </a:p>
                    <a:p>
                      <a:r>
                        <a:rPr lang="ru-RU" sz="900" dirty="0"/>
                        <a:t>Бороздин Сергей Александрович «Формирование аналитической компетенции будущих офицеров в процессе военно-профессиональной подготовки»</a:t>
                      </a:r>
                    </a:p>
                    <a:p>
                      <a:r>
                        <a:rPr lang="ru-RU" sz="900" dirty="0"/>
                        <a:t>2. </a:t>
                      </a:r>
                      <a:r>
                        <a:rPr lang="ru-RU" sz="900" b="1" dirty="0"/>
                        <a:t>Профессиональная подготовка компетентного специалиста в условиях цифровизации образовательного процесса</a:t>
                      </a:r>
                    </a:p>
                    <a:p>
                      <a:r>
                        <a:rPr lang="ru-RU" sz="900" b="0" dirty="0"/>
                        <a:t>Гамисония Саида </a:t>
                      </a:r>
                      <a:r>
                        <a:rPr lang="ru-RU" sz="900" b="0" dirty="0" err="1"/>
                        <a:t>Сосоевна</a:t>
                      </a:r>
                      <a:r>
                        <a:rPr lang="ru-RU" sz="900" b="0" dirty="0"/>
                        <a:t> «Формирование </a:t>
                      </a:r>
                      <a:r>
                        <a:rPr lang="ru-RU" sz="900" b="0" dirty="0" err="1"/>
                        <a:t>медиакомпетентности</a:t>
                      </a:r>
                      <a:r>
                        <a:rPr lang="ru-RU" sz="900" b="0" dirty="0"/>
                        <a:t> будущих учителей средствами смешанного обучения»,</a:t>
                      </a:r>
                    </a:p>
                    <a:p>
                      <a:r>
                        <a:rPr lang="ru-RU" sz="900" b="0" dirty="0"/>
                        <a:t>Чжэн Дун «</a:t>
                      </a:r>
                      <a:r>
                        <a:rPr lang="en-US" sz="900" b="0" dirty="0"/>
                        <a:t>Formation of distance education in China in the late 20th and early 21st centuries» / «</a:t>
                      </a:r>
                      <a:r>
                        <a:rPr lang="ru-RU" sz="900" b="0" dirty="0"/>
                        <a:t>Становления дистанционного образования в Китае конца 20 начала 21 в.»</a:t>
                      </a:r>
                    </a:p>
                    <a:p>
                      <a:endParaRPr lang="ru-RU" sz="900" b="0" dirty="0"/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1028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Исследование проблемы цифровизации образовательного процесса связано с программой «Приоритет-2030» по треку «Исследовательское лидерство», в которой участвует Южный федеральный университет, что позволит сконцентрировать научные ресурсы для обеспечения вклада российских университетов в достижение национальных целей развития Российской Федерации на период до 2030 года, повысить научно-образовательный потенциал университетов и научных организаций, а также обеспечить участие в социально-экономическом развитии субъектов Российской Федерации.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20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4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874643" y="1075159"/>
          <a:ext cx="7305261" cy="3245381"/>
        </p:xfrm>
        <a:graphic>
          <a:graphicData uri="http://schemas.openxmlformats.org/drawingml/2006/table">
            <a:tbl>
              <a:tblPr firstRow="1" bandRow="1"/>
              <a:tblGrid>
                <a:gridCol w="251492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3245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Галустян О.В. Освоение нормативно-правовых и этических аспектов профессиональной деятельности будущего военного специалиста / О.В. Галустян, А.П. Сметанников, С.А. Бороздин // Известия Воронежского государственного педагогического университета. – Воронеж, 2021. – № 4 (293). – С. 78-81.</a:t>
                      </a:r>
                    </a:p>
                    <a:p>
                      <a:endParaRPr lang="ru-RU" sz="900" dirty="0"/>
                    </a:p>
                    <a:p>
                      <a:r>
                        <a:rPr lang="ru-RU" sz="900" dirty="0"/>
                        <a:t>Галустян О.В. Анализ методологических подходов к формированию самоконтроля будущих офицеров / О.В. Галустян, Д.В. Галигоров // Вестник Воронежского государственного университета. Серия: Проблемы высшего образования. – Воронеж, 2021. – № 4. – С. 27-30.</a:t>
                      </a:r>
                    </a:p>
                    <a:p>
                      <a:endParaRPr lang="ru-RU" sz="900" dirty="0"/>
                    </a:p>
                    <a:p>
                      <a:r>
                        <a:rPr lang="en-US" sz="900" dirty="0"/>
                        <a:t>Galustyan O.V. Application of mobile technologies for the formation of analytical competence of future specialists / O.V. Galustyan, A.P. </a:t>
                      </a:r>
                      <a:r>
                        <a:rPr lang="en-US" sz="900" dirty="0" err="1"/>
                        <a:t>Smetannikov</a:t>
                      </a:r>
                      <a:r>
                        <a:rPr lang="en-US" sz="900" dirty="0"/>
                        <a:t>, I.G. Kolbaya, G.S. </a:t>
                      </a:r>
                      <a:r>
                        <a:rPr lang="en-US" sz="900" dirty="0" err="1"/>
                        <a:t>Palchikova</a:t>
                      </a:r>
                      <a:r>
                        <a:rPr lang="en-US" sz="900" dirty="0"/>
                        <a:t>, D.V. </a:t>
                      </a:r>
                      <a:r>
                        <a:rPr lang="en-US" sz="900" dirty="0" err="1"/>
                        <a:t>Galigorov</a:t>
                      </a:r>
                      <a:r>
                        <a:rPr lang="en-US" sz="900" dirty="0"/>
                        <a:t>, O.B. </a:t>
                      </a:r>
                      <a:r>
                        <a:rPr lang="en-US" sz="900" dirty="0" err="1"/>
                        <a:t>Mazkina</a:t>
                      </a:r>
                      <a:r>
                        <a:rPr lang="en-US" sz="900" dirty="0"/>
                        <a:t> // International Journal of Interactive Mobile Technologies. – 2020. – Vol. 14 (No. 2). – P. 240-249. doi:10.3991/ijim.v14i02.11658.</a:t>
                      </a:r>
                      <a:endParaRPr lang="ru-RU" sz="900" dirty="0"/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Galustyan O.V. Formation of research competence of students by means of mobile education / O.V. Galustyan, S.A. </a:t>
                      </a:r>
                      <a:r>
                        <a:rPr lang="en-US" sz="900" dirty="0" err="1"/>
                        <a:t>Borozdin</a:t>
                      </a:r>
                      <a:r>
                        <a:rPr lang="en-US" sz="900" dirty="0"/>
                        <a:t>, M.A. </a:t>
                      </a:r>
                      <a:r>
                        <a:rPr lang="en-US" sz="900" dirty="0" err="1"/>
                        <a:t>Pleshakov</a:t>
                      </a:r>
                      <a:r>
                        <a:rPr lang="en-US" sz="900" dirty="0"/>
                        <a:t>, N.N. </a:t>
                      </a:r>
                      <a:r>
                        <a:rPr lang="en-US" sz="900" dirty="0" err="1"/>
                        <a:t>Askhadullina</a:t>
                      </a:r>
                      <a:r>
                        <a:rPr lang="en-US" sz="900" dirty="0"/>
                        <a:t>, L.A. </a:t>
                      </a:r>
                      <a:r>
                        <a:rPr lang="en-US" sz="900" dirty="0" err="1"/>
                        <a:t>Radchenko</a:t>
                      </a:r>
                      <a:r>
                        <a:rPr lang="en-US" sz="900" dirty="0"/>
                        <a:t> // International Journal of Interactive Mobile Technologies. – 2020. – Vol. 14 (No. 14). – P. 205-213. doi:10.3991/IJIM.V14I14.15047.</a:t>
                      </a:r>
                      <a:endParaRPr lang="ru-RU" sz="900" dirty="0"/>
                    </a:p>
                    <a:p>
                      <a:endParaRPr lang="ru-RU" sz="900" dirty="0"/>
                    </a:p>
                    <a:p>
                      <a:r>
                        <a:rPr lang="en-US" sz="900" dirty="0"/>
                        <a:t>Galustyan O.V. Application of Online Learning within Education of Future Engineers during the Covid-19 Pandemic / S.B. </a:t>
                      </a:r>
                      <a:r>
                        <a:rPr lang="en-US" sz="900" dirty="0" err="1"/>
                        <a:t>Seryakova</a:t>
                      </a:r>
                      <a:r>
                        <a:rPr lang="en-US" sz="900" dirty="0"/>
                        <a:t>, </a:t>
                      </a:r>
                      <a:r>
                        <a:rPr lang="en-US" sz="900" dirty="0" err="1"/>
                        <a:t>Xiaowen</a:t>
                      </a:r>
                      <a:r>
                        <a:rPr lang="en-US" sz="900" dirty="0"/>
                        <a:t> Zhang, O.V. Galustyan, N.N. </a:t>
                      </a:r>
                      <a:r>
                        <a:rPr lang="en-US" sz="900" dirty="0" err="1"/>
                        <a:t>Askhadullina</a:t>
                      </a:r>
                      <a:r>
                        <a:rPr lang="en-US" sz="900" dirty="0"/>
                        <a:t>, T.V. </a:t>
                      </a:r>
                      <a:r>
                        <a:rPr lang="en-US" sz="900" dirty="0" err="1"/>
                        <a:t>Pushkareva</a:t>
                      </a:r>
                      <a:r>
                        <a:rPr lang="en-US" sz="900" dirty="0"/>
                        <a:t>, E.V. </a:t>
                      </a:r>
                      <a:r>
                        <a:rPr lang="en-US" sz="900" dirty="0" err="1"/>
                        <a:t>Zvonova</a:t>
                      </a:r>
                      <a:r>
                        <a:rPr lang="en-US" sz="900" dirty="0"/>
                        <a:t> // International Journal of Engineering Pedagogy. – 2022 – Vol. 12 (No.1). – P. 95–103. doi:10.3991/ijep.v12i1.25009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BCF3823-FEA4-FCDF-1F3F-35E6724BB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92042"/>
              </p:ext>
            </p:extLst>
          </p:nvPr>
        </p:nvGraphicFramePr>
        <p:xfrm>
          <a:off x="874643" y="4320540"/>
          <a:ext cx="7305261" cy="1190120"/>
        </p:xfrm>
        <a:graphic>
          <a:graphicData uri="http://schemas.openxmlformats.org/drawingml/2006/table">
            <a:tbl>
              <a:tblPr firstRow="1" bandRow="1"/>
              <a:tblGrid>
                <a:gridCol w="2514925">
                  <a:extLst>
                    <a:ext uri="{9D8B030D-6E8A-4147-A177-3AD203B41FA5}">
                      <a16:colId xmlns:a16="http://schemas.microsoft.com/office/drawing/2014/main" val="746253766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2246185375"/>
                    </a:ext>
                  </a:extLst>
                </a:gridCol>
              </a:tblGrid>
              <a:tr h="206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76748"/>
                  </a:ext>
                </a:extLst>
              </a:tr>
              <a:tr h="528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5.8.7 – методология и технология профессионального образования (педагогические науки</a:t>
                      </a:r>
                      <a:r>
                        <a:rPr lang="ru-RU" sz="900" dirty="0"/>
                        <a:t>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26832"/>
                  </a:ext>
                </a:extLst>
              </a:tr>
              <a:tr h="442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4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9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26" dirty="0">
                <a:solidFill>
                  <a:srgbClr val="002060"/>
                </a:solidFill>
              </a:rPr>
              <a:t>Лариса Витольдовна Занина, </a:t>
            </a:r>
            <a:br>
              <a:rPr lang="ru-RU" sz="2026" dirty="0">
                <a:solidFill>
                  <a:srgbClr val="002060"/>
                </a:solidFill>
              </a:rPr>
            </a:br>
            <a:r>
              <a:rPr lang="ru-RU" sz="2026" dirty="0">
                <a:solidFill>
                  <a:srgbClr val="002060"/>
                </a:solidFill>
              </a:rPr>
              <a:t>доктор педагогических наук, профессор Академии психологии и педагогики ЮФУ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3AA4B-3FDC-4FA0-BCC5-285020F3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5" y="2996840"/>
            <a:ext cx="1512562" cy="260442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278" y="2996840"/>
            <a:ext cx="2322863" cy="2701003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Главный научный сотрудник Научно-исследовательской лаборатории </a:t>
            </a:r>
          </a:p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психолого-педагогического  сопровождения и развития обучающихся с особыми образовательными потребностями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latin typeface="Baskerville Old Face" panose="02020602080505020303" pitchFamily="18" charset="0"/>
                <a:hlinkClick r:id="rId4"/>
              </a:rPr>
              <a:t>lvzanina@sfedu.ru</a:t>
            </a:r>
            <a:r>
              <a:rPr lang="en-US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endParaRPr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CCB66-8747-4B19-8EF1-962D8874E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23" y="1080939"/>
            <a:ext cx="504844" cy="457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636E84-8460-4904-AAFF-E70096A20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24" y="1592318"/>
            <a:ext cx="420917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5BAD1-A250-440F-A601-DB512FD8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Направления научного – исследования в соответствии с направлениями развития Южного федерального университета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9A600-5761-4C47-986F-E543BC50F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10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sz="210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Создание безопасной образовательной среды в образовательных организациях разных типов</a:t>
            </a:r>
          </a:p>
          <a:p>
            <a:pPr marL="34299" indent="0">
              <a:buNone/>
            </a:pPr>
            <a:r>
              <a:rPr lang="ru-RU" sz="210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(5.7.3.7 ПФИ)</a:t>
            </a:r>
          </a:p>
          <a:p>
            <a:pPr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ru-RU" sz="1275" b="1" dirty="0">
                <a:solidFill>
                  <a:srgbClr val="E5E8E8">
                    <a:lumMod val="10000"/>
                  </a:srgbClr>
                </a:solidFill>
                <a:latin typeface="Franklin Gothic Medium"/>
                <a:ea typeface="Times New Roman" panose="02020603050405020304" pitchFamily="18" charset="0"/>
                <a:cs typeface="Times New Roman" panose="02020603050405020304" pitchFamily="18" charset="0"/>
              </a:rPr>
              <a:t>ГРАНТЫ РФФИ 2019-2021 гг.</a:t>
            </a:r>
          </a:p>
          <a:p>
            <a:pPr marL="34299" indent="0">
              <a:buClr>
                <a:srgbClr val="000000">
                  <a:lumMod val="65000"/>
                  <a:lumOff val="35000"/>
                </a:srgbClr>
              </a:buClr>
              <a:buNone/>
              <a:defRPr/>
            </a:pPr>
            <a:r>
              <a:rPr lang="ru-RU" sz="1275" dirty="0">
                <a:solidFill>
                  <a:srgbClr val="E5E8E8">
                    <a:lumMod val="10000"/>
                  </a:srgbClr>
                </a:solidFill>
                <a:latin typeface="Franklin Gothic Medium"/>
                <a:ea typeface="Times New Roman" panose="02020603050405020304" pitchFamily="18" charset="0"/>
                <a:cs typeface="Times New Roman" panose="02020603050405020304" pitchFamily="18" charset="0"/>
              </a:rPr>
              <a:t> - Педагогические условия сохранения духовного здоровья старших школьников в условиях цифровизации (аспирантский).  Руководитель</a:t>
            </a:r>
          </a:p>
          <a:p>
            <a:pPr marL="34299" indent="0">
              <a:lnSpc>
                <a:spcPct val="115000"/>
              </a:lnSpc>
              <a:spcAft>
                <a:spcPts val="750"/>
              </a:spcAft>
              <a:buClr>
                <a:srgbClr val="000000">
                  <a:lumMod val="65000"/>
                  <a:lumOff val="35000"/>
                </a:srgbClr>
              </a:buClr>
              <a:buNone/>
              <a:defRPr/>
            </a:pPr>
            <a:r>
              <a:rPr lang="ru-RU" sz="1275" dirty="0">
                <a:solidFill>
                  <a:srgbClr val="E5E8E8">
                    <a:lumMod val="10000"/>
                  </a:srgbClr>
                </a:solidFill>
                <a:latin typeface="Franklin Gothic Medium"/>
                <a:ea typeface="Times New Roman" panose="02020603050405020304" pitchFamily="18" charset="0"/>
                <a:cs typeface="Times New Roman" panose="02020603050405020304" pitchFamily="18" charset="0"/>
              </a:rPr>
              <a:t> - Методология предупреждения  рисков возникновения социально-политической нестабильности поколения </a:t>
            </a:r>
            <a:r>
              <a:rPr lang="en-US" sz="1275" dirty="0">
                <a:solidFill>
                  <a:srgbClr val="E5E8E8">
                    <a:lumMod val="10000"/>
                  </a:srgbClr>
                </a:solidFill>
                <a:latin typeface="Franklin Gothic Medium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275" dirty="0">
                <a:solidFill>
                  <a:srgbClr val="E5E8E8">
                    <a:lumMod val="10000"/>
                  </a:srgbClr>
                </a:solidFill>
                <a:latin typeface="Franklin Gothic Medium"/>
                <a:ea typeface="Times New Roman" panose="02020603050405020304" pitchFamily="18" charset="0"/>
                <a:cs typeface="Times New Roman" panose="02020603050405020304" pitchFamily="18" charset="0"/>
              </a:rPr>
              <a:t>, прошедшего  условия вынужденной самоизоляции (кросс-культурный контекст) – исполнитель</a:t>
            </a:r>
            <a:endParaRPr lang="ru-RU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Специальности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: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5.8.1. Общая педагогика, история педагогики и образования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5.8.7. Методология и технология профессионального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988"/>
              </p:ext>
            </p:extLst>
          </p:nvPr>
        </p:nvGraphicFramePr>
        <p:xfrm>
          <a:off x="874644" y="260648"/>
          <a:ext cx="7873820" cy="5991242"/>
        </p:xfrm>
        <a:graphic>
          <a:graphicData uri="http://schemas.openxmlformats.org/drawingml/2006/table">
            <a:tbl>
              <a:tblPr firstRow="1" bandRow="1"/>
              <a:tblGrid>
                <a:gridCol w="2710659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163161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75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336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/>
                        <a:t>Петрова Нина Петровна, доктор педагогических наук, профессор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575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Кафедра технологии и профессионально-педагогического образования АПП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1053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Опытно-экспериментальная лаборатория цифровой педагогики АПП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814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Проектирование электронных образовательных ресурсов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29326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93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93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1010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/>
                        <a:t>5.8.7 - методология и технологии профессионального образования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293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293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89882"/>
              </p:ext>
            </p:extLst>
          </p:nvPr>
        </p:nvGraphicFramePr>
        <p:xfrm>
          <a:off x="319596" y="922022"/>
          <a:ext cx="8509246" cy="5600491"/>
        </p:xfrm>
        <a:graphic>
          <a:graphicData uri="http://schemas.openxmlformats.org/drawingml/2006/table">
            <a:tbl>
              <a:tblPr firstRow="1" bandRow="1"/>
              <a:tblGrid>
                <a:gridCol w="2543612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965634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Ермаков Павел Николаевич, академик РАО, доктор биологических наук, профессор, научный руководитель ЮФУ направления психология и педагогика, зав. кафедрой</a:t>
                      </a:r>
                      <a:endParaRPr lang="ru-RU" sz="14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274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Психофизиологии и клинической психологии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Медико-психологическая и социально-психологическая диагностика и коррекция личности и группы. Психофизиологические механизмы высших психических функций.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942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РНФ, проект 22-18-00543 «Исследование психосоциальных и генетических факторов психоэмоционального состояния онкобольных в процессе психологического сопровождения в условиях пандемии COVID-19», (2022-2025 гг.), руководитель Ермаков П.Н.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Минобрнауки России , проект «Организационно-методическое обеспечение деятельности учебно-методических центров по профилактике терроризма», (2022-2021 гг.), руководитель Ермаков П.Н.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1988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1.П.Н. Ермаков, И.В. Абакумова, Е.В. Воробьева, Е.М. Ковш, Л.В. Соловьева, В.П. Пономарева Психология и генетика поведения молодежи юга России с разной этнической принадлежностью: коллективная монография.  М., КРЕДО, 2021. – 178 с.</a:t>
                      </a:r>
                    </a:p>
                    <a:p>
                      <a:r>
                        <a:rPr lang="ru-RU" sz="900" dirty="0"/>
                        <a:t>2. Ермаков П.Н., Абакумова И.В., Годунов М.В., Данченко И.В. Психология стратегий </a:t>
                      </a:r>
                      <a:r>
                        <a:rPr lang="ru-RU" sz="900" dirty="0" err="1"/>
                        <a:t>смыслообразования</a:t>
                      </a:r>
                      <a:r>
                        <a:rPr lang="ru-RU" sz="900" dirty="0"/>
                        <a:t>: </a:t>
                      </a:r>
                      <a:r>
                        <a:rPr lang="ru-RU" sz="900" dirty="0" err="1"/>
                        <a:t>полимодальность</a:t>
                      </a:r>
                      <a:r>
                        <a:rPr lang="ru-RU" sz="900" dirty="0"/>
                        <a:t> каузальных образов и выбор в условиях неопределенности: коллективная монография. М. КРЕДО, 2021. - 444 с.</a:t>
                      </a:r>
                      <a:r>
                        <a:rPr lang="en-US" sz="900" dirty="0"/>
                        <a:t> </a:t>
                      </a:r>
                      <a:endParaRPr lang="ru-RU" sz="900" dirty="0"/>
                    </a:p>
                    <a:p>
                      <a:r>
                        <a:rPr lang="ru-RU" sz="900" dirty="0"/>
                        <a:t>3.</a:t>
                      </a:r>
                      <a:r>
                        <a:rPr lang="en-US" sz="900" dirty="0" err="1"/>
                        <a:t>Vorobyeva</a:t>
                      </a:r>
                      <a:r>
                        <a:rPr lang="en-US" sz="900" dirty="0"/>
                        <a:t> E.,</a:t>
                      </a:r>
                      <a:r>
                        <a:rPr lang="en-US" sz="900" dirty="0" err="1"/>
                        <a:t>Kovsh</a:t>
                      </a:r>
                      <a:r>
                        <a:rPr lang="en-US" sz="900" dirty="0"/>
                        <a:t> E., Alekseeva D., </a:t>
                      </a:r>
                      <a:r>
                        <a:rPr lang="en-US" sz="900" dirty="0" err="1"/>
                        <a:t>Babenko</a:t>
                      </a:r>
                      <a:r>
                        <a:rPr lang="en-US" sz="900" dirty="0"/>
                        <a:t> V., Ermakov P. Association of Different HTR2A, DRD4 Gene Genotypes with the Peculiarities of the Emotional and Personal Sphere of Russian Boys and Girls // Lecture Notes in Networks and Systems. 2022. V. 247, Pp.  771 - 780 </a:t>
                      </a:r>
                    </a:p>
                    <a:p>
                      <a:r>
                        <a:rPr lang="ru-RU" sz="900" dirty="0"/>
                        <a:t>4</a:t>
                      </a:r>
                      <a:r>
                        <a:rPr lang="en-US" sz="900" dirty="0"/>
                        <a:t>.Ermakov, P., </a:t>
                      </a:r>
                      <a:r>
                        <a:rPr lang="en-US" sz="900" dirty="0" err="1"/>
                        <a:t>Borokhovski</a:t>
                      </a:r>
                      <a:r>
                        <a:rPr lang="en-US" sz="900" dirty="0"/>
                        <a:t>, E., </a:t>
                      </a:r>
                      <a:r>
                        <a:rPr lang="en-US" sz="900" dirty="0" err="1"/>
                        <a:t>Babenko</a:t>
                      </a:r>
                      <a:r>
                        <a:rPr lang="en-US" sz="900" dirty="0"/>
                        <a:t>, V., Alekseeva, D., </a:t>
                      </a:r>
                      <a:r>
                        <a:rPr lang="en-US" sz="900" dirty="0" err="1"/>
                        <a:t>Yavna</a:t>
                      </a:r>
                      <a:r>
                        <a:rPr lang="en-US" sz="900" dirty="0"/>
                        <a:t>, </a:t>
                      </a:r>
                      <a:r>
                        <a:rPr lang="en-US" sz="900" dirty="0" err="1"/>
                        <a:t>D.The</a:t>
                      </a:r>
                      <a:r>
                        <a:rPr lang="en-US" sz="900" dirty="0"/>
                        <a:t> influence of the polymorphism of BDNF, HTR2A, and COMT genes on the perception of emotionally charged images // Psychology in Russia: State of the Art. 2020. V. 13, </a:t>
                      </a:r>
                      <a:r>
                        <a:rPr lang="en-US" sz="900" dirty="0" err="1"/>
                        <a:t>Iss</a:t>
                      </a:r>
                      <a:r>
                        <a:rPr lang="en-US" sz="900" dirty="0"/>
                        <a:t>. 2, Pp. 47-63</a:t>
                      </a:r>
                    </a:p>
                    <a:p>
                      <a:r>
                        <a:rPr lang="ru-RU" sz="900" dirty="0"/>
                        <a:t>5</a:t>
                      </a:r>
                      <a:r>
                        <a:rPr lang="en-US" sz="900" dirty="0"/>
                        <a:t>. Ermakov, P., </a:t>
                      </a:r>
                      <a:r>
                        <a:rPr lang="en-US" sz="900" dirty="0" err="1"/>
                        <a:t>Kovsh</a:t>
                      </a:r>
                      <a:r>
                        <a:rPr lang="en-US" sz="900" dirty="0"/>
                        <a:t>, E., </a:t>
                      </a:r>
                      <a:r>
                        <a:rPr lang="en-US" sz="900" dirty="0" err="1"/>
                        <a:t>Vorobyeva</a:t>
                      </a:r>
                      <a:r>
                        <a:rPr lang="en-US" sz="900" dirty="0"/>
                        <a:t>, E., </a:t>
                      </a:r>
                      <a:r>
                        <a:rPr lang="en-US" sz="900" dirty="0" err="1"/>
                        <a:t>Kosonogov</a:t>
                      </a:r>
                      <a:r>
                        <a:rPr lang="en-US" sz="900" dirty="0"/>
                        <a:t>, V. A review of neurophysiological and genetic correlates of emotional intelligence // International Journal of Cognitive Research in Science, Engineering and Education. 2019. V. 7, 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0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503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5.3.1. Общая психология, психология личности, история психологии (психологические науки)</a:t>
                      </a:r>
                    </a:p>
                    <a:p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5.3.2 Психофизиология 5.8.1 общая педагогика история педагогики и образования педагогические науки</a:t>
                      </a:r>
                    </a:p>
                    <a:p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5.8.7 Методология и технология профессионального образования 5.12 Когнитивные науки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35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24750"/>
              </p:ext>
            </p:extLst>
          </p:nvPr>
        </p:nvGraphicFramePr>
        <p:xfrm>
          <a:off x="323528" y="188640"/>
          <a:ext cx="8640959" cy="6192688"/>
        </p:xfrm>
        <a:graphic>
          <a:graphicData uri="http://schemas.openxmlformats.org/drawingml/2006/table">
            <a:tbl>
              <a:tblPr firstRow="1" bandRow="1"/>
              <a:tblGrid>
                <a:gridCol w="297475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666203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16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Kotov, S.V., Petrova, N.P., Petrova, </a:t>
                      </a: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.V., Kotov</a:t>
                      </a: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N.S, </a:t>
                      </a:r>
                      <a:r>
                        <a:rPr lang="en-US" sz="11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Borlakova</a:t>
                      </a: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S.A.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Individualization and self-design technology implementation results for continuing education of teachers Vol. 36 (2020)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Universidad del Zulia /Venezuela/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opción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revistaopcion@gmail.com /ISSN: 1012-1587 / e-ISSN: 2477-9385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https://produccioncientificaluz.org/index.php/opcion/article/view/31730 (Q2)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Klushin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N.P., 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Roshchupkina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V.V., Kotov S.V., Petrova N.P., 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Abdulgalimov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R.M.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contribution of social entrepreneurship to the development of human capital of students 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International Journal of Criminology and Sociology. 2020.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9.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2718-2723. (Q2)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Karpova N.K., 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Mareev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V.I., Petrova N.P., 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Uvarovsky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A.P.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 Research in Language, Literature and Education.  </a:t>
                      </a:r>
                      <a:r>
                        <a:rPr lang="en-US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Vlasta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H.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Hooghly, West Bengal: Book Publisher International, 2021.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150. (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тираж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500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 ISBN: 978-93-5547-331-8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https://www.elibrary.ru/item.asp?edn=oaswiz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Карпова Н.К., Мареев В.И., Петрова Н.П.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Феноменология герменевтической практики современного образования. Гуманитарий Юга России. 2023. Т. 12. № 1. С. 98-108.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Импакт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-фактор по РИНЦ – 0,572)</a:t>
                      </a:r>
                    </a:p>
                    <a:p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Петрова Н.П.,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Вязьмин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А.А.,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Гшиянц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Р.Э.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робототехника в проектной деятельности обучающихся. В сборнике: Технологическое образование в системе "Школа - Колледж - Вуз": традиции и инновации. Материалы VII Всероссийской научно-практической конференции. Отв. редактор Н.Ф. Бабина. Воронеж, 2023. С. 149-154.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4927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4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533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2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48891"/>
              </p:ext>
            </p:extLst>
          </p:nvPr>
        </p:nvGraphicFramePr>
        <p:xfrm>
          <a:off x="0" y="332656"/>
          <a:ext cx="9144002" cy="6897270"/>
        </p:xfrm>
        <a:graphic>
          <a:graphicData uri="http://schemas.openxmlformats.org/drawingml/2006/table">
            <a:tbl>
              <a:tblPr firstRow="1" bandRow="1"/>
              <a:tblGrid>
                <a:gridCol w="3147934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1898552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  <a:gridCol w="4097516">
                  <a:extLst>
                    <a:ext uri="{9D8B030D-6E8A-4147-A177-3AD203B41FA5}">
                      <a16:colId xmlns:a16="http://schemas.microsoft.com/office/drawing/2014/main" val="1034784539"/>
                    </a:ext>
                  </a:extLst>
                </a:gridCol>
              </a:tblGrid>
              <a:tr h="3739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dirty="0">
                          <a:latin typeface="+mj-lt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Екжанова Елена Анатольевна</a:t>
                      </a:r>
                      <a:r>
                        <a:rPr lang="ru-RU" sz="900" dirty="0"/>
                        <a:t>, </a:t>
                      </a:r>
                      <a:r>
                        <a:rPr lang="ru-RU" sz="1200" b="1" dirty="0" err="1"/>
                        <a:t>д.пед.наук</a:t>
                      </a:r>
                      <a:r>
                        <a:rPr lang="ru-RU" sz="1200" b="1" dirty="0"/>
                        <a:t>, профессор; профессор кафедры логопедии Института специального образования и психологии МГПУ (Москва)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243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>
                        <a:latin typeface="+mj-lt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2243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dirty="0">
                          <a:latin typeface="+mj-lt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Кафедра коррекционной педагогики ЮФУ (внеш. совместитель)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3739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dirty="0">
                          <a:latin typeface="+mj-lt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Повышение эффективности коррекционно-педагогической поддержки детей с ОВЗ и инвалидностью в условиях специального</a:t>
                      </a:r>
                      <a:r>
                        <a:rPr lang="ru-RU" sz="900" baseline="0" dirty="0"/>
                        <a:t> и инклюзивного образования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2243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«Педагогика и междисциплинарные исследования образования»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6646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Основные публикации: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Е.А. Методика исследования готовности к школьному обучению: Методика и технология психолого-педагогической работы на основе использования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диагностико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-прогностического скрининга / Е.А.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– 2-е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изд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дораб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и доп. – Санкт-Петербург: КАРО, 2023. – 176 с.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Стребелева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 Коррекционно-педагогическая помощь детям раннего и дошкольного возраста с неярко выраженными отклонениями в развитии: Научно-методическое пособие. - СПб.: КАРО, 2023. – 332 с.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Стребелева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 Адаптированная основная образовательная программа дошкольного образования детей с умственной отсталостью (интеллектуальными нарушениями) с методическими рекомендациями. - М.: Просвещение, 2019. – 349 с.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 Комплексная программа развития ребенка раннего возраста (от 8 месяцев до 2 лет) «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Забавушка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» /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Е.А.Екжанова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Е.М.Ишмуратова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Л.М.Агекян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Е.Н.Краснокутская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/ Под ред. Е.А.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Екжановой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- СПб: КАРО, 2016. — 328 с.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 Контрольно-диагностический инструментарий по русскому языку, чтению и математике к учебным планам С(К)ОУ 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YIII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вида. – СПб: КАРО, 2015.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 Контрольно-диагностические материалы к программам для детей с выраженным нарушением интеллекта. – СПб.: КАРО, 2015.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 Воспитание и обучение детей дошкольного возраста с задержкой психического развития. //Специальная дошкольная педагогика. Уч. пособие / Под ред. Е.А.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Стребелевой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– 2-е изд., М.: Академия, 2013. – С. 92 – 125.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 Региональные модели обеспечения специальных образовательных условий для детей с ОВЗ и инвалидностью. // Известия Волгоградского государственного педагогического университета. – 2023. –№1 (174). – С. 56 – 61.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Е.А.Современное состояние специального и инклюзивного образования.// Системная психология и социология. – 2022, №2 (42). – С. 26 – 35.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Резникова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Е.В., Васильева В.С., Колотилова У.В.,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Будникова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Е.С. Психолого-педагогическая поддержка учащихся начальной школы с аутизмом. (на англ.) // «Социальные и культурные трансформации в контексте современного глобализма» // Мат. Межд. Конф. (SCTCMG 2022), 19-21 апреля 2022 г., Грозный, Чеченская Республика, Россия. – С.532-538.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 А.,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Хамзах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А. С. Х. Компаративный подход к рассмотрению расстройств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аутистического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спектра в России и Ираке.//   Специальное образование. – 2022. - №2, С. 209-233.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Е.А., Назарова Л.Л. Особенности восприятия величины предметов детьми младшего дошкольного возраста с задержкой психического развития. // Специальное образование, 2021, №  3 (63). – С. 53 – 64.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Е.А.,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Резникова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Е.В. Модель педагогического сопровождения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педагогом-тьютором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детей с ОВЗ в условиях интегрированного обучения.// Специальное образование, 2018, №4 (52). – С. 21-41.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14. </a:t>
                      </a:r>
                      <a:r>
                        <a:rPr lang="ru-RU" sz="9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Екжанова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Е.А. Изобразительная деятельность в воспитании и обучении детей с ЗПР // Искусство и художественная деятельность в системе психолого-педагогической помощи ребенку с проблемами в развитии. Хрестоматия. – М.: Спутник, 2010. – С. 123- 130.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1578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5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373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>
                          <a:latin typeface="+mj-lt"/>
                        </a:rPr>
                        <a:t>5.8.3. «Коррекционная педагогика (сурдопедагогика  и тифлопедагогика, олигофренопедагогика и логопедия)», 5.8.3 «Коррекционная педагогика (логопедия)».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157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5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5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139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2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40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2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5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106961" y="957050"/>
          <a:ext cx="8972025" cy="5048622"/>
        </p:xfrm>
        <a:graphic>
          <a:graphicData uri="http://schemas.openxmlformats.org/drawingml/2006/table">
            <a:tbl>
              <a:tblPr firstRow="1" bandRow="1"/>
              <a:tblGrid>
                <a:gridCol w="2994978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977047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Наталья Юрьевна, доктор педагогических наук, кандидат физико-математических наук, профессор, профессор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262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Кафедра инклюзивного образования и социально-педагогической реабилитации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891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  <a:p>
                      <a:pPr algn="just"/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педагогических объектов в условиях непрерывного профессионального образования. Моделирование содержания непрерывного профессионального образования и его преемственность.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Компетентностный</a:t>
                      </a:r>
                      <a:r>
                        <a:rPr lang="ru-RU" sz="9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подход в профессиональной подготовке специалиста.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Дидактическое и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диагностико-квалиметрическое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обеспечение образовательного процесса. Социально-педагогическое проектирование. Современные педагогические технологии и их применение для повышения качества образовательного процесса и оценивания его эффективности. </a:t>
                      </a:r>
                      <a:r>
                        <a:rPr lang="ru-RU" sz="9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Тьюторство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как основной тренд индивидуализации образования.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41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2263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Сафонцева Н.Ю. Кластерный метод проектирования педагогических объектов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Ростов н/Д.: Изд-во РГУ, 2006, 240с.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Н.Ю., Черкашина А.Г. Проблемное обучение на основе кластерного проектирования учебных программ. Ростов н/Д.: Изд-во РО ИПК и ПРО, 2010. 144 с.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Н.Ю., Махно А.С. Дидактическое обеспечение учебного процесса на основе модульного структурирования рабочих программ. Ростов н/Д.: Изд-во РО ИПК и ПРО, 2010. 118 с.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Н.Ю., Трофимов М.В. Интегральная компетентность в области физической культуры. Ростов н/Д.: Изд-во РКСИ, 2011. 119 с.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Н.Ю. Особенности методики преподавания учебных дисциплин в </a:t>
                      </a:r>
                      <a:r>
                        <a:rPr lang="ru-RU" sz="9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компетентностном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подходе // Мир науки, культуры, образования. 2020. №2 (81). С.74-77.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Сафонцева Н.Ю. , Лутков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С.А.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основных образовательных программ с учётом требований профессиональных стандартов деятельности (на примере морской образовательной организации // Мир науки, культуры, образования. 2022. №1 (92). С.56-60.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Safontseva N. Yu.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Interdisciplinarity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natural science and humanities as the basis for the development of education // SHS Web of Conferences 164, 00066 (2023), CILDIAH-2022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Safontseva N. Yu.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 the dualistic unity of natural science and the humanities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SHS Web of Conferences 164, 00028 (2023), CILDIAH-2022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5.8.7 Методология и технология профессионального образования.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0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547255" y="1005840"/>
          <a:ext cx="7570304" cy="5356860"/>
        </p:xfrm>
        <a:graphic>
          <a:graphicData uri="http://schemas.openxmlformats.org/drawingml/2006/table">
            <a:tbl>
              <a:tblPr firstRow="1" bandRow="1"/>
              <a:tblGrid>
                <a:gridCol w="2593242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977062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Тарасенко Лариса Викторовна, доктор социологических наук, профессор, профессор кафедры образования и педагогических наук, АПП ЮФУ</a:t>
                      </a:r>
                      <a:endParaRPr lang="ru-RU" sz="11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образования и педагогических наук</a:t>
                      </a:r>
                      <a:endParaRPr lang="ru-RU" sz="11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  <a:p>
                      <a:pPr algn="just"/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Социология образования, социология молодежи, профессиональная социализация и адаптация молодежи на рынке труда, непрерывное и дополнительное профессиональное образования, социально-профессиональное самочувствие,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социально-экономическая адаптация молодежи группы риска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2788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Специфика профессиональной социализации российской студенческой молодежи в условиях социальной неопределенности (ЮФУ)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Специфика первичной профессиональной социализации обучающихся учреждений среднего профессионального образования в современной России (ЮФУ)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Социальное партнерство в системе дополнительного профессионального образования: модели мотивации и кооперации (РНФ)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Организационно-просветительское и информационное обеспечение профилактики зависимостей в молодежной среде (ЮФУ)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Исследование социально-профессионального самочувствия сотрудников Южного федерального университета (администрация и профсоюзная организация ЮФУ)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Анализ состояния высшего инклюзивного образования: сформированность инклюзивной социокультурной среды в Южном федеральном университете</a:t>
                      </a:r>
                    </a:p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Социологический портрет педагогических работников Ростовской области (Ростовская областная организация Общероссийского Профсоюза образования)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704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925394" y="971550"/>
          <a:ext cx="7293214" cy="5135880"/>
        </p:xfrm>
        <a:graphic>
          <a:graphicData uri="http://schemas.openxmlformats.org/drawingml/2006/table">
            <a:tbl>
              <a:tblPr firstRow="1" bandRow="1"/>
              <a:tblGrid>
                <a:gridCol w="2502878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436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Тарасенко Л.В., Нор-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Аревян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О.А.,  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Угольницкий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Г.А. Математическое моделирование социального партнерства: методология междисциплинарного исследования (на примере системы дополнительного профессионального образования) // Социологические исследования, 2018 г. Выпуск № 4, с. 15-24.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Tarasenko L.,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Rozin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Svechkarev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 Cognitive Analysis in the Context of Media Education: An Oriented Graph Modeling Approach // Media Education 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Mediaobrazovanie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2018, 58(4): 130-137.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Тарасенко Л.В., Харитонов Е.М., Чернобровкин И.П., Ковалев В.В. Демонстративное потребление в условиях российских реалий: специфика и риски проявления в молодежной среде // Социально-гуманитарные знания. 2019. № 7. С. 53-62 (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RSCI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	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Tarasenko L.,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Rozin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M.,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Svechkarev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V. Professional socialization of young people in the media: cognitive modelling //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Медиаобразование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2019. Т. 59. № 4. С. 588-593 (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	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Тарасенко Л.В., Артамонова Я.В. Риски разрушения жизненного мира молодой семьи в пространстве трансформационной среды // Вестник Южно-Российского государственного технического университета (НПИ). Серия: Социально-экономические науки. 2022. Т. 15. № 4. С. 219-227. (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RSCI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Аванесян К.А., Боровская М.А.,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Астоянц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М.С., Тарасенко Л.В. (2022). Социально-экономические факторы неравенства в доступе к системе образования среди лиц с инвалидностью: эконометрический анализ. Terra Economicus20(4), 87–98. DOI: 10.18522/2073- 6606-2022-20-4-87-9</a:t>
                      </a: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Аванесян К.,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Астоянц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М., Тарасенко Л.,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РыжоваВ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Дикая Л., &amp;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БоровскаяМ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(2022). Почему дети с инвалидностью не продолжают обучение в системе профессионального образования?. 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Journal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Social Policy Studies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(4), 625-644.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5.8.7. Методология и технология профессионального образования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5.4.4. Социальная структура, социальные институты и процессы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5.2.3. Региональная и отраслевая экономика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839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E6F8-11A3-4EE5-AAE1-DCC813BE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998" y="2413945"/>
            <a:ext cx="6858000" cy="1663127"/>
          </a:xfrm>
        </p:spPr>
        <p:txBody>
          <a:bodyPr>
            <a:noAutofit/>
          </a:bodyPr>
          <a:lstStyle/>
          <a:p>
            <a:r>
              <a:rPr lang="ru-RU" sz="2000" b="1"/>
              <a:t>Благодарим </a:t>
            </a:r>
            <a:r>
              <a:rPr lang="ru-RU" sz="2000" b="1" dirty="0"/>
              <a:t>за внимание! </a:t>
            </a:r>
            <a:endParaRPr lang="ru-RU" sz="2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3203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н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4EC1E203-D380-4240-8F71-00513B8BF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725144"/>
            <a:ext cx="128027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11191"/>
              </p:ext>
            </p:extLst>
          </p:nvPr>
        </p:nvGraphicFramePr>
        <p:xfrm>
          <a:off x="861704" y="964911"/>
          <a:ext cx="7305261" cy="5145419"/>
        </p:xfrm>
        <a:graphic>
          <a:graphicData uri="http://schemas.openxmlformats.org/drawingml/2006/table">
            <a:tbl>
              <a:tblPr firstRow="1" bandRow="1"/>
              <a:tblGrid>
                <a:gridCol w="251492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Сидоренков Андрей Владимирович, доктор психологических наук, профессор </a:t>
                      </a:r>
                      <a:endParaRPr lang="ru-RU" sz="14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314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10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управления и юридической психологии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407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  <a:endParaRPr lang="ru-RU" sz="10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Заказчик: РНФ, проект № 23-28-00099 «Роль неформальных подгрупп в эффективности производственных групп и команд» (2023-2024 гг., руководитель: Сидоренков А.В.).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337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Сидоренков А.В. Идентичность, идентификация и гражданское поведение работников в организации: монография.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н/Д: Мини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Тайп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2021. 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Сидоренков А.В. Внутригрупповые противоречия, конфликты и эффективность групп в организации: монография.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н/Д: Мини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Тайп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2017.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Сидоренков А.В., Сидоренкова И.И., Ульянова Н.Ю. Социально-психологические характеристики и эффективность малых групп в организации: монография.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н/Д: Мини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Тайп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2014.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Сидоренков А.В.,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Бороховский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Е.Ф. Связь формальных характеристик рабочих групп c их субъективно оцениваемой эффективностью // Психологический журнал 2020.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T. 41, №1.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18-30.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Сидоренков А.В.,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Шипитько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О.Ю.,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Штильников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Д.Е.,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Штроо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В.А. Разработка инструментария изучения идентификации работников в организации // Организационная психология.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9. № 3. С. 74-102.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Sidorenkov A.V</a:t>
                      </a:r>
                      <a:r>
                        <a:rPr lang="en-US" sz="10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Borokhovski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E.F.</a:t>
                      </a:r>
                      <a:r>
                        <a:rPr lang="en-US" sz="10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Vorontsov D.V.</a:t>
                      </a:r>
                      <a:r>
                        <a:rPr lang="en-US" sz="10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Associations of employees’ identification and citizenship behavior in organization: a systematic review and a meta-analysis // </a:t>
                      </a:r>
                      <a:r>
                        <a:rPr lang="en-US" sz="10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tooltip="Посмотреть сведения о документе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Management Review </a:t>
                      </a:r>
                      <a:r>
                        <a:rPr lang="en-US" sz="100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tooltip="Посмотреть сведения о документе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Quarterlythis</a:t>
                      </a:r>
                      <a:r>
                        <a:rPr lang="en-US" sz="10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2022.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Sidorenkov A.V.,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Borokhovski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E.F.,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StrohW.A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Naumtseva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E.A. A multiple identifications of employees in an organization: Salience and relationships of foci and dimensions //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Behav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ioral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Sci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ences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2022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182.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Sidorenkov A.V.,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Borokhovski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E.F. Activity and interconnections of individual and collective actors: An integrative approach to small group research // Integrative Psychological and Behavioral Science. 2023.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  <a:endParaRPr lang="ru-RU" sz="10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5.3.5. Социальная психология, политическая и экономическая психология </a:t>
                      </a:r>
                    </a:p>
                    <a:p>
                      <a:pPr algn="l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5.3.1. Общая психология, психология личности, история психологии</a:t>
                      </a:r>
                      <a:endParaRPr lang="ru-RU" sz="10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2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24442"/>
              </p:ext>
            </p:extLst>
          </p:nvPr>
        </p:nvGraphicFramePr>
        <p:xfrm>
          <a:off x="1008994" y="1075162"/>
          <a:ext cx="7170912" cy="5536406"/>
        </p:xfrm>
        <a:graphic>
          <a:graphicData uri="http://schemas.openxmlformats.org/drawingml/2006/table">
            <a:tbl>
              <a:tblPr firstRow="1" bandRow="1"/>
              <a:tblGrid>
                <a:gridCol w="238057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70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руководителя: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Джанерьян Светлана Тиграновна, доктор психологических наук, профессор, профессор кафедры психологии личности и консультативной психологии АПП ЮФУ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Кафедра/лаборатория: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Кафедра психологии личности и консультативной психологии АПП ЮФУ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845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аспирант:</a:t>
                      </a:r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«Психологические отношения и стратегии личности».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66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публикации:</a:t>
                      </a:r>
                    </a:p>
                    <a:p>
                      <a:pPr algn="just"/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https://www.elibrary.ru/authors.asp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0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5.3.1 -  Общая психология, психология личности, история психологии (психологические науки).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392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9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0EE582-39D7-4254-8470-F5CA0604E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5531"/>
          <a:stretch/>
        </p:blipFill>
        <p:spPr>
          <a:xfrm>
            <a:off x="1161479" y="1518320"/>
            <a:ext cx="5993693" cy="385762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BC64C6-5024-4B40-997C-9E27A9CF7E22}"/>
              </a:ext>
            </a:extLst>
          </p:cNvPr>
          <p:cNvSpPr/>
          <p:nvPr/>
        </p:nvSpPr>
        <p:spPr>
          <a:xfrm>
            <a:off x="1174405" y="1518316"/>
            <a:ext cx="6818741" cy="3857625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9E8B9D-7420-46FA-8160-553859CF7EDC}"/>
              </a:ext>
            </a:extLst>
          </p:cNvPr>
          <p:cNvGrpSpPr/>
          <p:nvPr/>
        </p:nvGrpSpPr>
        <p:grpSpPr>
          <a:xfrm>
            <a:off x="1134358" y="1245293"/>
            <a:ext cx="6722930" cy="801360"/>
            <a:chOff x="0" y="809511"/>
            <a:chExt cx="12191997" cy="80951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B36F423-17B6-4624-9385-E9561BF28AA4}"/>
                </a:ext>
              </a:extLst>
            </p:cNvPr>
            <p:cNvSpPr/>
            <p:nvPr/>
          </p:nvSpPr>
          <p:spPr>
            <a:xfrm>
              <a:off x="0" y="809511"/>
              <a:ext cx="12191997" cy="809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4285787-DD7D-45A6-8380-B1DF6BAB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71" y="822323"/>
              <a:ext cx="4658629" cy="673403"/>
            </a:xfrm>
            <a:prstGeom prst="rect">
              <a:avLst/>
            </a:prstGeom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67894A-625D-497B-8287-E08AF23226C2}"/>
              </a:ext>
            </a:extLst>
          </p:cNvPr>
          <p:cNvSpPr/>
          <p:nvPr/>
        </p:nvSpPr>
        <p:spPr>
          <a:xfrm>
            <a:off x="1207218" y="1656240"/>
            <a:ext cx="6770526" cy="147811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233D9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Научное направление – </a:t>
            </a:r>
            <a:br>
              <a:rPr kumimoji="0" lang="ru-RU" sz="135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233D9D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Социальная психология общения и внешнего облика в различных контекстах бытия (карьера, семья, романтические отношения, дружба-вражда, академическая успешность), связь с субъективным благополучием, удовлетворенностью жизнью, привязанностью, социальной </a:t>
            </a: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фрустрированностью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т.д.</a:t>
            </a:r>
            <a:endParaRPr kumimoji="0" lang="ru-RU" sz="135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CA42-DB12-4479-A814-32A6E42BF98F}"/>
              </a:ext>
            </a:extLst>
          </p:cNvPr>
          <p:cNvSpPr txBox="1"/>
          <p:nvPr/>
        </p:nvSpPr>
        <p:spPr>
          <a:xfrm>
            <a:off x="1610537" y="3709846"/>
            <a:ext cx="5342294" cy="265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06387F-17FA-4762-9315-6ABDDFADA880}"/>
              </a:ext>
            </a:extLst>
          </p:cNvPr>
          <p:cNvSpPr txBox="1"/>
          <p:nvPr/>
        </p:nvSpPr>
        <p:spPr>
          <a:xfrm>
            <a:off x="982508" y="4842533"/>
            <a:ext cx="4267071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CC74E8-04F8-4891-BE66-53C900DF8AEF}"/>
              </a:ext>
            </a:extLst>
          </p:cNvPr>
          <p:cNvSpPr txBox="1"/>
          <p:nvPr/>
        </p:nvSpPr>
        <p:spPr>
          <a:xfrm>
            <a:off x="4281683" y="4577335"/>
            <a:ext cx="3232460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A628C-6773-49EF-B81C-E7E8A96057A2}"/>
              </a:ext>
            </a:extLst>
          </p:cNvPr>
          <p:cNvSpPr txBox="1"/>
          <p:nvPr/>
        </p:nvSpPr>
        <p:spPr>
          <a:xfrm>
            <a:off x="1456518" y="3158971"/>
            <a:ext cx="5653764" cy="3277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Лабунская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Вера Александровна</a:t>
            </a:r>
            <a:endParaRPr kumimoji="0" lang="ru-RU" sz="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Доктор психологических наук,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профессор,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5.3.5. Социальная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психология, политическая и экономическая психология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5.3.1. Общая психология, психология личности, история психологии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e-mail</a:t>
            </a:r>
            <a:r>
              <a:rPr kumimoji="0" lang="ru-RU" sz="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hlinkClick r:id="rId5"/>
              </a:rPr>
              <a:t>vlab</a:t>
            </a:r>
            <a:r>
              <a:rPr kumimoji="0" lang="en-US" sz="150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hlinkClick r:id="rId5"/>
              </a:rPr>
              <a:t>@sfedu.ru</a:t>
            </a:r>
            <a:endParaRPr kumimoji="0" lang="en-US" sz="1500" b="1" i="0" u="sng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sng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5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kumimoji="0" lang="ru-RU" sz="135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Arial" charset="0"/>
              </a:rPr>
            </a:br>
            <a:endParaRPr kumimoji="0" lang="ru-RU" sz="135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989" y="1106743"/>
            <a:ext cx="713294" cy="7132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282" y="1106743"/>
            <a:ext cx="454634" cy="7355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18193" y="1825357"/>
            <a:ext cx="14231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635" y="938982"/>
            <a:ext cx="21707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Контактная информация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C83754A-6E97-3E46-9053-E0D24DF9CC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106742"/>
            <a:ext cx="1131854" cy="79799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16FD819-080E-57FB-D29C-2A603E23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135" y="3809400"/>
            <a:ext cx="1185989" cy="1988365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ПСИХОЛОГИЯ ВНЕШНЕГО ОБЛИКА: ТЕОРЕТИЧЕСКИЕ ПОДХОДЫ И   </a:t>
            </a: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ЭМПИРИЧЕСКИЕ </a:t>
            </a: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kumimoji="0" lang="en-US" altLang="ru-RU" sz="750" b="1" i="0" u="none" strike="noStrike" kern="1200" cap="none" spc="0" normalizeH="0" baseline="0" noProof="0" dirty="0">
              <a:ln>
                <a:noFill/>
              </a:ln>
              <a:solidFill>
                <a:srgbClr val="E36C0A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kumimoji="0" lang="ru-RU" alt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-на-Дону</a:t>
            </a:r>
            <a:endParaRPr kumimoji="0" lang="ru-RU" alt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Издательство «Мини - </a:t>
            </a:r>
            <a:r>
              <a:rPr kumimoji="0" lang="ru-RU" altLang="ru-RU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</a:t>
            </a:r>
            <a:r>
              <a:rPr kumimoji="0" lang="ru-RU" alt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ru-RU" alt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8" name="Рисунок 17" descr="Изображение выглядит как человек, Человеческое лицо, бров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791CCE56-EA6A-F0B9-BE8D-6AF727B9A9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36" y="3447128"/>
            <a:ext cx="1543624" cy="20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/>
        </p:nvGraphicFramePr>
        <p:xfrm>
          <a:off x="657617" y="1548768"/>
          <a:ext cx="8098077" cy="4669459"/>
        </p:xfrm>
        <a:graphic>
          <a:graphicData uri="http://schemas.openxmlformats.org/drawingml/2006/table">
            <a:tbl>
              <a:tblPr firstRow="1" bandRow="1"/>
              <a:tblGrid>
                <a:gridCol w="2455435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5642642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Лабунская Вера Александровна, доктор психологических наук, профессор, профессор кафедры социальной психологии АПП ЮФУ кафедрой</a:t>
                      </a:r>
                      <a:endParaRPr lang="ru-RU" sz="11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154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7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17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  <a:endParaRPr lang="ru-RU" sz="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Социальной психологии</a:t>
                      </a:r>
                      <a:endParaRPr lang="ru-RU" sz="7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428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/>
                        <a:t>Социальная психология общения и внешнего облика в различных контекстах бытия (карьера, семья, </a:t>
                      </a:r>
                      <a:r>
                        <a:rPr lang="ru-RU" sz="700" dirty="0" err="1"/>
                        <a:t>романьтические</a:t>
                      </a:r>
                      <a:r>
                        <a:rPr lang="ru-RU" sz="700" dirty="0"/>
                        <a:t> отношения, дружба-вражда, академическая успешность), связь с субъективным благополучие, удовлетворенностью жизнью, привязанностью, социальной </a:t>
                      </a:r>
                      <a:r>
                        <a:rPr lang="ru-RU" sz="700" dirty="0" err="1"/>
                        <a:t>фрустрированностью</a:t>
                      </a:r>
                      <a:r>
                        <a:rPr lang="ru-RU" sz="700" dirty="0"/>
                        <a:t> и т.д.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2411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1.Грант Южного федерального университета № 213.01-24/2013-185 от 30.04.2013 г.  «Гуманитарные технологии и модели развития толерантных отношений и формирования антиэкстремистских ценностей в молодежной среде в полиэтническом и </a:t>
                      </a:r>
                      <a:r>
                        <a:rPr lang="ru-RU" sz="700" dirty="0" err="1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поликонфессиональном</a:t>
                      </a: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регионе Российской федерации» (приказ № 219-ОД от 06.06.2013 г.), тема: "Социально-психологические факторы дискриминации человека на основе его внешнего облика"  (руководитель)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Заказчик: .Грант ЮФУ № 213.01-07-2014/15 «Угрозы национальной безопасности в условиях геополитической конкуренции и модели агрессивного и враждебного поведения детей и молодежи на Юге </a:t>
                      </a:r>
                      <a:r>
                        <a:rPr lang="ru-RU" sz="700" dirty="0" err="1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Россииb</a:t>
                      </a: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(2015-2016) -исполнитель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Заказчик: Руководитель Гранта РФФИ ( РГНФ ) №16-36-00049 - проекты проведения научных исследований, выполняемые коллективами молодых ученых под руководством ученых высшей квалификации (докторов наук). Проект «Социально-психологическая теоретико-эмпирическая модель  исследования отношения к </a:t>
                      </a:r>
                      <a:r>
                        <a:rPr lang="ru-RU" sz="700" dirty="0" err="1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этнолукизму</a:t>
                      </a: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практики дискриминации на основе обыденных обозначений типов внешнего облика»­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4.Заказчик:: </a:t>
                      </a:r>
                      <a:r>
                        <a:rPr lang="ru-RU" sz="700" dirty="0" err="1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Руководитель.Гранта</a:t>
                      </a: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РНФ №17-18-01260 - Конкурс 2017 года «Проведение фундаментальных научных исследований и поисковых научных исследований отдельными научными группами». Проект: "Социальная психология внешнего облика: функции, значимость, удовлетворенность, обеспокоенность, интерпретации в межличностном и внутригрупповом взаимодействии в молодежной среде"  (2017-2019).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Заказчик: Грант РФФИ (2020-2021) «Экспансия») № 20-113-50411 - .подготовка и опубликование научной обзорной статьи  "Тренды изучения отношения к внешнему облику с позиций прикладной социальной психологии"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6Заказчик: .Руководитель Гранта РНФ (2021-2023) № 22-28-01641 "Детерминанты влияния оценок внешнего облика на межличностные отношения и субъективное благополучие"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8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/>
                        <a:t>1</a:t>
                      </a:r>
                    </a:p>
                    <a:p>
                      <a:endParaRPr lang="ru-RU" sz="700" dirty="0"/>
                    </a:p>
                    <a:p>
                      <a:endParaRPr lang="ru-RU" sz="7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1543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0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7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23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6C347-FDEB-03B3-F74C-BEF4044F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02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публикации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7653B-AC18-6947-04FD-4BC67809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9418"/>
            <a:ext cx="7886700" cy="4127489"/>
          </a:xfrm>
        </p:spPr>
        <p:txBody>
          <a:bodyPr>
            <a:normAutofit fontScale="475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sz="1350" dirty="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В.А. Взаимовлияние самооценок привлекательности внешнего облика, его вклада в положение человека в обществе и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самоотношения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студентов//Психологическая наука и образование , 2019 Т.24,№5. С.37-46.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.17759/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.2019240504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95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elibrary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95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item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asp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id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=41244120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фактор В РИНЦ 2,286 К</a:t>
            </a:r>
            <a:r>
              <a:rPr lang="ru-RU" sz="195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В.А. Отношение к внешнему облику, его ценность и значимость как факторы субъективного благополучия молодых людей // Социальная психология и общество ,2019. Т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10.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3. С. 51–66.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10.17759/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.2019100304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в РИНЦ 2,242 К-1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В.А. Тренды изучения отношения к внешнему облику в прикладной социальной психологии// Социальная психология и общество . 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12,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128–150. doi:10.17759/sps.2021120309. (In Russ.,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bstr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Engl.) 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журнала в РИНЦ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1,176  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К-1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В.А. Особенности воздействия самооценок лица на эмоциональный компонент субъективного благополучия // Экспериментальная психология. 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№ 3.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17–30. doi:10.17759/exppsy.2022150302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журнала в РИНЦ  0,996  К</a:t>
            </a:r>
            <a:r>
              <a:rPr lang="ru-RU" sz="195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 А., Гура О. Р. Ценностные ориентации как предикторы значимости привлекательного внешнего облика в дружеских и романтических отношениях//  Российский психологический журнал, 2022, Т. 19, № 3, 219–231.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10.21702/rpj.2022.3.14 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https://doi.org/10.21702/rpj.2022.3.14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РИНЦ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0,908 К</a:t>
            </a:r>
            <a:r>
              <a:rPr lang="ru-RU" sz="195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В.А. Иерархия интенсивности воздействия гендерно-возрастных факторов, самооценок внешнего облика на  субъективное благополучие// «Институт психологии Российской академии наук// Социальная и экономическая психология» . 2022, Т.7. №4 (28) С.29-53.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10.38098/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ipran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_2022_23_4_02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95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elibrary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95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item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asp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?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id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=49996345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фактор – 1,000  К-1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 В. Стили привязанности в близких отношениях и их влияние на отношение к внешнему облику // Психологический журнал. – 2023. – T. 44. – C. 26-35 .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10.31857/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020595920026154-5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</a:t>
            </a:r>
            <a:r>
              <a:rPr lang="ru-RU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РИНЦ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3,368 К</a:t>
            </a:r>
            <a:r>
              <a:rPr lang="ru-RU" sz="195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Labunskaya Vera  Multifactorial model of attitudes towards Appearance: empirical investigations    // Scientific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jour¬nal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WISDOM 2019, .13(2),pp.63-.74.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ttps://doi.org/10.24234/wisdom.v13i2.287 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10.24234/WISDOM.V13I2.287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SCOPUS. Q </a:t>
            </a:r>
            <a:r>
              <a:rPr lang="en-US" sz="195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 </a:t>
            </a:r>
            <a:r>
              <a:rPr lang="en-US" sz="195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https://www.scopus.com/record/display.uri?eid=2-s2.0-85084401185&amp;origin=resultslist&amp;sort=plf-f&amp;src=s&amp;sid=567c7dba18e5ff0fb855727097fe45f0&amp;sot=autdocs&amp;sdt=autdocs&amp;sl=17&amp;s=AU-ID%286506616515%29&amp;relpos=2&amp;citeCnt=0&amp;searchTerm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Labunskaya V. Relationship Between Satisfaction and Concern with Own Appearance and Subjective Estimation of Economic Status //</a:t>
            </a:r>
            <a:r>
              <a:rPr lang="en-US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</a:t>
            </a:r>
            <a:r>
              <a:rPr lang="en-US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2020, 10 (1), 9. </a:t>
            </a:r>
            <a:r>
              <a:rPr lang="ru-RU" sz="19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10.3390/bs10010009 SCOPUS.WOS (социальные науки Q2, психологические науки Q3),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25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специальности, по которым может осуществлять руководство</a:t>
            </a:r>
          </a:p>
          <a:p>
            <a:pPr marL="0" fontAlgn="t">
              <a:spcBef>
                <a:spcPts val="0"/>
              </a:spcBef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5.3.5. Социальная психология, политическая и экономическая психология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t">
              <a:spcBef>
                <a:spcPts val="0"/>
              </a:spcBef>
            </a:pP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5.3.1. Общая психология, психология личности, история психологии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7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82176F-E678-1547-CF3C-777771D8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99662"/>
              </p:ext>
            </p:extLst>
          </p:nvPr>
        </p:nvGraphicFramePr>
        <p:xfrm>
          <a:off x="755576" y="506072"/>
          <a:ext cx="7305262" cy="6370543"/>
        </p:xfrm>
        <a:graphic>
          <a:graphicData uri="http://schemas.openxmlformats.org/drawingml/2006/table">
            <a:tbl>
              <a:tblPr firstRow="1" bandRow="1"/>
              <a:tblGrid>
                <a:gridCol w="2514926">
                  <a:extLst>
                    <a:ext uri="{9D8B030D-6E8A-4147-A177-3AD203B41FA5}">
                      <a16:colId xmlns:a16="http://schemas.microsoft.com/office/drawing/2014/main" val="3137153199"/>
                    </a:ext>
                  </a:extLst>
                </a:gridCol>
                <a:gridCol w="4790336">
                  <a:extLst>
                    <a:ext uri="{9D8B030D-6E8A-4147-A177-3AD203B41FA5}">
                      <a16:colId xmlns:a16="http://schemas.microsoft.com/office/drawing/2014/main" val="500139159"/>
                    </a:ext>
                  </a:extLst>
                </a:gridCol>
              </a:tblGrid>
              <a:tr h="617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степень, звание и должность научного руководителя</a:t>
                      </a: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Осипова Алла Анатольевна, доктор психологических наук, профессор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8260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887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Кафедра/лаборатория</a:t>
                      </a: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Кафедра общей и педагогической психологии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098069"/>
                  </a:ext>
                </a:extLst>
              </a:tr>
              <a:tr h="212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школа / исследовательский коллектив, для решения научных задач которого привлекается аспирант</a:t>
                      </a:r>
                    </a:p>
                    <a:p>
                      <a:pPr algn="just"/>
                      <a:endParaRPr lang="ru-RU" sz="900" b="1" dirty="0"/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/>
                        <a:t>Особенности</a:t>
                      </a:r>
                      <a:r>
                        <a:rPr lang="ru-RU" sz="1400" baseline="0" dirty="0"/>
                        <a:t> информационного поведения</a:t>
                      </a:r>
                    </a:p>
                    <a:p>
                      <a:r>
                        <a:rPr lang="ru-RU" sz="1400" baseline="0" dirty="0"/>
                        <a:t>Смысловые барьеры дистанционного обучения</a:t>
                      </a:r>
                    </a:p>
                    <a:p>
                      <a:r>
                        <a:rPr lang="ru-RU" sz="1400" dirty="0"/>
                        <a:t>Особенности девиантного поведения в виртуальной среде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Научный </a:t>
                      </a:r>
                      <a:r>
                        <a:rPr lang="ru-RU" sz="1400" b="0" i="0" u="none" strike="noStrike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коллектив:Мирошниченко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А.В., доцент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Богуславская В.Ф, доцент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Проненко Е.А., </a:t>
                      </a:r>
                      <a:r>
                        <a:rPr lang="ru-RU" sz="1400" b="0" i="0" u="none" strike="noStrike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ст.преподаватель</a:t>
                      </a:r>
                      <a:endParaRPr lang="ru-RU" sz="1400" b="0" i="0" u="none" strike="noStrike" kern="1200" baseline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26"/>
                  </a:ext>
                </a:extLst>
              </a:tr>
              <a:tr h="66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 предлагаемого исследования с проектами, выполняемыми в ЮФУ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30809"/>
                  </a:ext>
                </a:extLst>
              </a:tr>
              <a:tr h="352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публикации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9233"/>
                  </a:ext>
                </a:extLst>
              </a:tr>
              <a:tr h="2057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6295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4473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864868"/>
                  </a:ext>
                </a:extLst>
              </a:tr>
              <a:tr h="525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специальность по  которой может осуществлять руководство</a:t>
                      </a:r>
                    </a:p>
                    <a:p>
                      <a:pPr algn="just"/>
                      <a:endParaRPr lang="ru-RU" sz="900" b="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5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5.3.4. «Педагогическая психология, психодиагностика цифровых образовательных сред» </a:t>
                      </a:r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6957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4816"/>
                  </a:ext>
                </a:extLst>
              </a:tr>
              <a:tr h="440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900" b="1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/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95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Деловая контрастная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6F18CDEB18E94D86383E5D395190E2" ma:contentTypeVersion="4" ma:contentTypeDescription="Создание документа." ma:contentTypeScope="" ma:versionID="b1a625491520b24798a47cf49d66122d">
  <xsd:schema xmlns:xsd="http://www.w3.org/2001/XMLSchema" xmlns:xs="http://www.w3.org/2001/XMLSchema" xmlns:p="http://schemas.microsoft.com/office/2006/metadata/properties" xmlns:ns2="cb3a3ff9-9128-444f-b88c-7b39630c4d3b" xmlns:ns3="66045dc1-363a-41e7-b312-6831ddefa340" targetNamespace="http://schemas.microsoft.com/office/2006/metadata/properties" ma:root="true" ma:fieldsID="a54148f0021363fb3609775e1cc03994" ns2:_="" ns3:_="">
    <xsd:import namespace="cb3a3ff9-9128-444f-b88c-7b39630c4d3b"/>
    <xsd:import namespace="66045dc1-363a-41e7-b312-6831ddefa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3ff9-9128-444f-b88c-7b39630c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45dc1-363a-41e7-b312-6831ddefa3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5A84C3-4650-4C11-B709-9BF6EEE31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9508FF-6192-41EF-B001-B117A46E2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a3ff9-9128-444f-b88c-7b39630c4d3b"/>
    <ds:schemaRef ds:uri="66045dc1-363a-41e7-b312-6831ddefa3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857F45-D9D5-4E36-86DF-C3FFB3DD90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8731</TotalTime>
  <Words>8276</Words>
  <Application>Microsoft Office PowerPoint</Application>
  <PresentationFormat>Экран (4:3)</PresentationFormat>
  <Paragraphs>514</Paragraphs>
  <Slides>35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Baskerville Old Face</vt:lpstr>
      <vt:lpstr>Calibri</vt:lpstr>
      <vt:lpstr>Calibri Light</vt:lpstr>
      <vt:lpstr>Franklin Gothic Medium</vt:lpstr>
      <vt:lpstr>Garamond</vt:lpstr>
      <vt:lpstr>Segoe UI Black</vt:lpstr>
      <vt:lpstr>Times New Roman</vt:lpstr>
      <vt:lpstr>Wingdings</vt:lpstr>
      <vt:lpstr>Тема Office</vt:lpstr>
      <vt:lpstr>1_Тема Office</vt:lpstr>
      <vt:lpstr>2_Тема Office</vt:lpstr>
      <vt:lpstr>Деловая контрастная 16x9</vt:lpstr>
      <vt:lpstr>Научные руководители аспирантов Академии психологии и педагогики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публикации</vt:lpstr>
      <vt:lpstr>Презентация PowerPoint</vt:lpstr>
      <vt:lpstr>Презентация PowerPoint</vt:lpstr>
      <vt:lpstr> Научная специальность по  которой может осуществлять руководство 5.3 Психология 5.3.2 Психофизиология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Лариса Витольдовна Занина,  доктор педагогических наук, профессор Академии психологии и педагогики ЮФУ </vt:lpstr>
      <vt:lpstr>Направления научного – исследования в соответствии с направлениями развития Южного федерального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Академической активности в ЮФУ</dc:title>
  <dc:creator>User</dc:creator>
  <cp:lastModifiedBy>Дышлюк Ирина Станиславовна</cp:lastModifiedBy>
  <cp:revision>1011</cp:revision>
  <dcterms:created xsi:type="dcterms:W3CDTF">2014-04-23T05:02:20Z</dcterms:created>
  <dcterms:modified xsi:type="dcterms:W3CDTF">2024-01-31T16:06:37Z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0x0101008A6F18CDEB18E94D86383E5D395190E2</vt:lpwstr>
  </property>
</Properties>
</file>