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77" r:id="rId7"/>
    <p:sldId id="263" r:id="rId8"/>
    <p:sldId id="282" r:id="rId9"/>
    <p:sldId id="278" r:id="rId10"/>
    <p:sldId id="280" r:id="rId11"/>
    <p:sldId id="275" r:id="rId12"/>
    <p:sldId id="287" r:id="rId13"/>
    <p:sldId id="289" r:id="rId14"/>
    <p:sldId id="29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84A661-E1D9-4133-B5DF-B5254A6A1859}" v="5" dt="2021-05-13T11:01:11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22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D84-251B-45F5-B7EF-90B7345876A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1B31-9E9F-4C23-BFCE-001792E03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58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D84-251B-45F5-B7EF-90B7345876A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1B31-9E9F-4C23-BFCE-001792E03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3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D84-251B-45F5-B7EF-90B7345876A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1B31-9E9F-4C23-BFCE-001792E03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09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A62945-55C1-4FDC-8F8A-8361C5B6F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30635A-ECC6-44C5-A18D-DA07C010E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9CACE9-45F5-4DE0-B9EF-3DDF73833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76D7-57A7-4EA2-A866-85D2073FE71E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EA615E-F6C2-4169-AC04-68A5119A9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C7070-4E5E-4CD7-BB4E-1F809DDB9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3DC3-273C-41C1-A911-34157D441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367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3315A-974B-4F4A-B02B-F6C8914F2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42C814-C234-4135-BB0F-22343A433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8EFF3D-F3D5-4BAD-AE4F-E9B512404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76D7-57A7-4EA2-A866-85D2073FE71E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BEDB77-32EC-4914-86A9-FD9F7A4C3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DB5BC-AAC0-4183-95EC-DB523DAE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3DC3-273C-41C1-A911-34157D441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328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A4550-5C46-413C-8109-32C1322C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FB5E12-8ED5-4101-942F-FDF846638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711030-AF5A-471D-9AA9-1F7AA3E27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76D7-57A7-4EA2-A866-85D2073FE71E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3658EA-BB38-4CED-B8CF-76752C7E5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7EF35-13A7-45E5-BAEC-527510A1E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3DC3-273C-41C1-A911-34157D441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236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00F88-4C2B-4572-AF6C-86E96B0A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0A7632-9553-4802-85CF-6817CFE82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F8ED5D-58D5-4C9D-8D6D-003ED1998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5FD2A8-7400-47A6-BF8E-1F3B10894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76D7-57A7-4EA2-A866-85D2073FE71E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229DEE-9A36-47D8-AF04-5EB0487BB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B7F86D-3923-4A53-82DC-522C9B91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3DC3-273C-41C1-A911-34157D441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315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8E36E-6726-4306-924B-2469500CE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3FFECA-9690-40BD-95C9-F9A25617A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3A73B7-715E-43FD-85D9-246C19D31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FE4234-4CD8-4161-858C-7CACCCD00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D3993A-BA12-4F28-ACA3-849E6F5CE5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1BC960-0A60-4F1C-8C1C-195464BED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76D7-57A7-4EA2-A866-85D2073FE71E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60E814-FD22-4DB4-8378-97A07798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E1B917-4E52-444B-A960-2A6068B3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3DC3-273C-41C1-A911-34157D441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118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93F72-C4CA-4217-8CE9-37B1AE016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4CC386-5A72-4995-ACC5-A106357FD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76D7-57A7-4EA2-A866-85D2073FE71E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E15803-514E-454E-8B44-B7193A1E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000F23-033C-474D-9F44-DE4B4DC0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3DC3-273C-41C1-A911-34157D441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58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9295F9-5673-4D33-BF78-429F122B1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76D7-57A7-4EA2-A866-85D2073FE71E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441D4F-6F3C-456F-9905-6F86914CF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8746CD-907A-476D-8552-56872C52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3DC3-273C-41C1-A911-34157D441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684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4B373-F360-4FE0-B94F-9FD102F90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ED9567-0F37-4053-BACF-6427D081B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B37EA0-0A56-4D31-A351-8A7DFD99B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BB882-58DA-4FE8-963F-8A4DCC46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76D7-57A7-4EA2-A866-85D2073FE71E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BCC6CF-D592-4A25-8813-9D9FDCE5B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881445-95FD-4902-AA8D-1760E49BF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3DC3-273C-41C1-A911-34157D441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57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D84-251B-45F5-B7EF-90B7345876A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1B31-9E9F-4C23-BFCE-001792E03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723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D7777-810B-44AC-B4D5-9A1CA7540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5A2AAA-7CB5-456F-8614-B29E86BEE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31E2D6-8570-4110-8880-AF6C328DC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25B40B-CF98-4FEF-AFE2-70C16D392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76D7-57A7-4EA2-A866-85D2073FE71E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9F82BF-4801-4883-A496-41B3683E9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B1CBD3-4593-47AA-84EE-F930EDDBF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3DC3-273C-41C1-A911-34157D441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424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6125C-6CF3-4B71-A640-219F5094B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148446-EC87-4C36-8B00-838212A21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35B127-58BE-47A2-BC18-459FA69DF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76D7-57A7-4EA2-A866-85D2073FE71E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247B12-C2E1-4DD9-9F26-64F1C5045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F572F2-EC3F-485A-A930-EFD692871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3DC3-273C-41C1-A911-34157D441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84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ACA236-E4CD-430C-8D8C-5D2E063F68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5EFA8B-8555-4098-8F8A-9D4E7A42C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D3FA3C-0CBB-4710-8454-1EB31BF7F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76D7-57A7-4EA2-A866-85D2073FE71E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023A80-2541-4FB7-B91B-BA58EAA8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7C9883-7EF6-4864-8C0B-8F1F0E64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3DC3-273C-41C1-A911-34157D441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30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D84-251B-45F5-B7EF-90B7345876A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1B31-9E9F-4C23-BFCE-001792E03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81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D84-251B-45F5-B7EF-90B7345876A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1B31-9E9F-4C23-BFCE-001792E03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2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D84-251B-45F5-B7EF-90B7345876A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1B31-9E9F-4C23-BFCE-001792E03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6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D84-251B-45F5-B7EF-90B7345876A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1B31-9E9F-4C23-BFCE-001792E03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77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D84-251B-45F5-B7EF-90B7345876A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1B31-9E9F-4C23-BFCE-001792E03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95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D84-251B-45F5-B7EF-90B7345876A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1B31-9E9F-4C23-BFCE-001792E03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12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D84-251B-45F5-B7EF-90B7345876A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1B31-9E9F-4C23-BFCE-001792E03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9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33D84-251B-45F5-B7EF-90B7345876A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51B31-9E9F-4C23-BFCE-001792E03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70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78CB0-1370-4E5B-869A-824C093E7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A971F2-BAB4-45D6-AD68-DAF2342C5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FB48ED-195C-4E34-9679-C0AF928B3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876D7-57A7-4EA2-A866-85D2073FE71E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CA51E7-04A0-46EE-8C45-CA2B1E88C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F5FFB5-4F89-44D4-A8DA-D5860340B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13DC3-273C-41C1-A911-34157D441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61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18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и</a:t>
            </a:r>
            <a:endParaRPr lang="ru-RU" dirty="0"/>
          </a:p>
        </p:txBody>
      </p:sp>
      <p:pic>
        <p:nvPicPr>
          <p:cNvPr id="5" name="Picture 6" descr="Южный федеральный университет">
            <a:extLst>
              <a:ext uri="{FF2B5EF4-FFF2-40B4-BE49-F238E27FC236}">
                <a16:creationId xmlns:a16="http://schemas.microsoft.com/office/drawing/2014/main" id="{06584924-8870-4D29-8DEA-FFDCF7608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873FF-D261-417D-B75E-CC458DEA0C1E}"/>
              </a:ext>
            </a:extLst>
          </p:cNvPr>
          <p:cNvSpPr txBox="1"/>
          <p:nvPr/>
        </p:nvSpPr>
        <p:spPr>
          <a:xfrm>
            <a:off x="1918045" y="2326999"/>
            <a:ext cx="845852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Аспирантура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Академия психологии и педагогики ЮФУ</a:t>
            </a:r>
          </a:p>
          <a:p>
            <a:pPr algn="ctr"/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 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0444E4-1CA9-4870-A309-1F5C1E82E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086" y="71369"/>
            <a:ext cx="1031224" cy="165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95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7DFEFD-8216-9914-D4D4-AF8321DAA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1A06DD-41FA-0551-0FFE-E2E6FD3A9CD8}"/>
              </a:ext>
            </a:extLst>
          </p:cNvPr>
          <p:cNvSpPr txBox="1"/>
          <p:nvPr/>
        </p:nvSpPr>
        <p:spPr>
          <a:xfrm>
            <a:off x="3299792" y="387747"/>
            <a:ext cx="6188764" cy="2424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Диссертационные советы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Приоритетным в деятельности диссертационных советов является защита наиболее значимых научных исследований, вносящих вклад в социально-экономическое и научно-образовательное развитие Южного федерального и Северо-Кавказского федеральных округов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F2586B-7081-06FF-0B10-C7D24A4C4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41" y="374087"/>
            <a:ext cx="1646063" cy="15302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D9ACF1-4C56-A1B9-108D-5F37A0155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9876" y="252157"/>
            <a:ext cx="1030313" cy="16521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6432A0-69FC-9471-F8DA-9E12861B309C}"/>
              </a:ext>
            </a:extLst>
          </p:cNvPr>
          <p:cNvSpPr txBox="1"/>
          <p:nvPr/>
        </p:nvSpPr>
        <p:spPr>
          <a:xfrm>
            <a:off x="828261" y="2694862"/>
            <a:ext cx="1097942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Диссертационный совет по защите диссертаций на соискание ученой степени доктора и кандидата  педагогических наук по специальности: 5.8.7 Методология и технология профессионального образования. 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Председатель –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доктор педагогических наук, профессор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Горюнова Л.В.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В процессе открытия диссертационный совет по специальностям 5.8.1 Общая педагогика, история педагогики и образования.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81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18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 descr="Южный федеральный университет">
            <a:extLst>
              <a:ext uri="{FF2B5EF4-FFF2-40B4-BE49-F238E27FC236}">
                <a16:creationId xmlns:a16="http://schemas.microsoft.com/office/drawing/2014/main" id="{06584924-8870-4D29-8DEA-FFDCF7608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873FF-D261-417D-B75E-CC458DEA0C1E}"/>
              </a:ext>
            </a:extLst>
          </p:cNvPr>
          <p:cNvSpPr txBox="1"/>
          <p:nvPr/>
        </p:nvSpPr>
        <p:spPr>
          <a:xfrm>
            <a:off x="1816445" y="1501499"/>
            <a:ext cx="86395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Отрасли наук</a:t>
            </a:r>
            <a:endParaRPr lang="ru-RU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volini" panose="020B0502040204020203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volini" panose="020B0502040204020203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volini" panose="020B0502040204020203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volini" panose="020B0502040204020203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volini" panose="020B0502040204020203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volini" panose="020B0502040204020203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volini" panose="020B0502040204020203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0444E4-1CA9-4870-A309-1F5C1E82E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086" y="71369"/>
            <a:ext cx="1031224" cy="1656763"/>
          </a:xfrm>
          <a:prstGeom prst="rect">
            <a:avLst/>
          </a:prstGeom>
        </p:spPr>
      </p:pic>
      <p:sp>
        <p:nvSpPr>
          <p:cNvPr id="8" name="Скругленный прямоугольник 11">
            <a:extLst>
              <a:ext uri="{FF2B5EF4-FFF2-40B4-BE49-F238E27FC236}">
                <a16:creationId xmlns:a16="http://schemas.microsoft.com/office/drawing/2014/main" id="{A704DB03-A472-F497-68A3-BA18EADCD0ED}"/>
              </a:ext>
            </a:extLst>
          </p:cNvPr>
          <p:cNvSpPr/>
          <p:nvPr/>
        </p:nvSpPr>
        <p:spPr>
          <a:xfrm>
            <a:off x="1512722" y="3102316"/>
            <a:ext cx="2996745" cy="2479078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Психологические науки</a:t>
            </a:r>
          </a:p>
        </p:txBody>
      </p:sp>
      <p:sp>
        <p:nvSpPr>
          <p:cNvPr id="9" name="Скругленный прямоугольник 11">
            <a:extLst>
              <a:ext uri="{FF2B5EF4-FFF2-40B4-BE49-F238E27FC236}">
                <a16:creationId xmlns:a16="http://schemas.microsoft.com/office/drawing/2014/main" id="{E9D7C0C9-EB44-370B-7D5A-B0750E512761}"/>
              </a:ext>
            </a:extLst>
          </p:cNvPr>
          <p:cNvSpPr/>
          <p:nvPr/>
        </p:nvSpPr>
        <p:spPr>
          <a:xfrm>
            <a:off x="8104999" y="3053527"/>
            <a:ext cx="2996745" cy="2479078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b="1" u="sng" dirty="0">
                <a:solidFill>
                  <a:prstClr val="black"/>
                </a:solidFill>
                <a:cs typeface="Times New Roman" panose="02020603050405020304" pitchFamily="18" charset="0"/>
              </a:rPr>
              <a:t>Педагогические науки</a:t>
            </a:r>
          </a:p>
        </p:txBody>
      </p:sp>
    </p:spTree>
    <p:extLst>
      <p:ext uri="{BB962C8B-B14F-4D97-AF65-F5344CB8AC3E}">
        <p14:creationId xmlns:p14="http://schemas.microsoft.com/office/powerpoint/2010/main" val="409119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18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6" descr="Южный федеральный университет">
            <a:extLst>
              <a:ext uri="{FF2B5EF4-FFF2-40B4-BE49-F238E27FC236}">
                <a16:creationId xmlns:a16="http://schemas.microsoft.com/office/drawing/2014/main" id="{06584924-8870-4D29-8DEA-FFDCF7608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873FF-D261-417D-B75E-CC458DEA0C1E}"/>
              </a:ext>
            </a:extLst>
          </p:cNvPr>
          <p:cNvSpPr txBox="1"/>
          <p:nvPr/>
        </p:nvSpPr>
        <p:spPr>
          <a:xfrm>
            <a:off x="1816445" y="1501499"/>
            <a:ext cx="845852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Психологические науки</a:t>
            </a:r>
          </a:p>
          <a:p>
            <a:endParaRPr lang="ru-RU" sz="2000" dirty="0"/>
          </a:p>
          <a:p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fontAlgn="t"/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fontAlgn="t"/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Перечень кафедр, обеспечивающих научное руководство аспирантами:</a:t>
            </a:r>
          </a:p>
          <a:p>
            <a:pPr algn="ctr" fontAlgn="t"/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Кафедра общей и педагогической психологии 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Кафедра психофизиологии и клинической психологии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Кафедра социальной психологии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Кафедра психологии управления и юридической  психологии</a:t>
            </a:r>
          </a:p>
          <a:p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Кафедра психологии развития</a:t>
            </a:r>
          </a:p>
          <a:p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Кафедра психологии личности и консультативной психологии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sz="2000" dirty="0">
              <a:latin typeface="Cambria" panose="02040503050406030204" pitchFamily="18" charset="0"/>
              <a:ea typeface="Cambria" panose="02040503050406030204" pitchFamily="18" charset="0"/>
              <a:cs typeface="Cavolini" panose="020B0502040204020203" pitchFamily="66" charset="0"/>
            </a:endParaRPr>
          </a:p>
          <a:p>
            <a:pPr algn="ctr"/>
            <a:endParaRPr lang="ru-RU" sz="2000" dirty="0">
              <a:latin typeface="Cambria" panose="02040503050406030204" pitchFamily="18" charset="0"/>
              <a:ea typeface="Cambria" panose="02040503050406030204" pitchFamily="18" charset="0"/>
              <a:cs typeface="Cavolini" panose="020B0502040204020203" pitchFamily="66" charset="0"/>
            </a:endParaRPr>
          </a:p>
          <a:p>
            <a:pPr algn="ctr"/>
            <a:endParaRPr lang="ru-RU" sz="2000" dirty="0">
              <a:latin typeface="Cambria" panose="02040503050406030204" pitchFamily="18" charset="0"/>
              <a:ea typeface="Cambria" panose="02040503050406030204" pitchFamily="18" charset="0"/>
              <a:cs typeface="Cavolini" panose="020B0502040204020203" pitchFamily="66" charset="0"/>
            </a:endParaRPr>
          </a:p>
          <a:p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0444E4-1CA9-4870-A309-1F5C1E82E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086" y="71369"/>
            <a:ext cx="1031224" cy="165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2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18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 descr="Южный федеральный университет">
            <a:extLst>
              <a:ext uri="{FF2B5EF4-FFF2-40B4-BE49-F238E27FC236}">
                <a16:creationId xmlns:a16="http://schemas.microsoft.com/office/drawing/2014/main" id="{06584924-8870-4D29-8DEA-FFDCF7608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8" y="-2794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873FF-D261-417D-B75E-CC458DEA0C1E}"/>
              </a:ext>
            </a:extLst>
          </p:cNvPr>
          <p:cNvSpPr txBox="1"/>
          <p:nvPr/>
        </p:nvSpPr>
        <p:spPr>
          <a:xfrm>
            <a:off x="1866737" y="1143690"/>
            <a:ext cx="84585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Педагогические науки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Перечень кафедр, обеспечивающих научное руководство аспирантами: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Кафедра 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технологии и профессионально-педагогического образования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Кафедра </a:t>
            </a: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образования и педагогических наук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Кафедра начального образования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Кафедра дошкольного образования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Кафедра инклюзивного образования и социально-педагогической реабилитации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Кафедра коррекционной педагогики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volini" panose="020B0502040204020203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volini" panose="020B0502040204020203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volini" panose="020B0502040204020203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0444E4-1CA9-4870-A309-1F5C1E82E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086" y="71369"/>
            <a:ext cx="1031224" cy="165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20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Объект 6" descr="Изображение выглядит как внешний, здание, день&#10;&#10;Автоматически созданное описание">
            <a:extLst>
              <a:ext uri="{FF2B5EF4-FFF2-40B4-BE49-F238E27FC236}">
                <a16:creationId xmlns:a16="http://schemas.microsoft.com/office/drawing/2014/main" id="{09230EB5-A935-D640-AE6F-CF59A1705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4163E1-3726-2BAB-DC3E-E169F56C54FC}"/>
              </a:ext>
            </a:extLst>
          </p:cNvPr>
          <p:cNvSpPr/>
          <p:nvPr/>
        </p:nvSpPr>
        <p:spPr>
          <a:xfrm>
            <a:off x="-1524" y="0"/>
            <a:ext cx="12192000" cy="6858000"/>
          </a:xfrm>
          <a:prstGeom prst="rect">
            <a:avLst/>
          </a:prstGeom>
          <a:blipFill dpi="0" rotWithShape="1">
            <a:blip r:embed="rId3" cstate="print">
              <a:alphaModFix amt="18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0148DF-D0A6-CEE8-2643-922292B10F9D}"/>
              </a:ext>
            </a:extLst>
          </p:cNvPr>
          <p:cNvSpPr txBox="1"/>
          <p:nvPr/>
        </p:nvSpPr>
        <p:spPr>
          <a:xfrm>
            <a:off x="3044687" y="638914"/>
            <a:ext cx="61026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Научные специальности</a:t>
            </a:r>
          </a:p>
          <a:p>
            <a:r>
              <a:rPr lang="ru-RU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(психологические науки)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volini" panose="020B0502040204020203" pitchFamily="66" charset="0"/>
            </a:endParaRP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BA5F67-968B-745C-BB1A-3EEE4CCC989C}"/>
              </a:ext>
            </a:extLst>
          </p:cNvPr>
          <p:cNvSpPr txBox="1"/>
          <p:nvPr/>
        </p:nvSpPr>
        <p:spPr>
          <a:xfrm>
            <a:off x="1033670" y="2753874"/>
            <a:ext cx="9766852" cy="2285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5.3.1 Общая психология, психология личности, история психологии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just"/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5.3.2 Психофизиология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5.3.4 Педагогическая психология, психодиагностика цифровых образовательных сред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5.3.5 Социальная психология, политическая и экономическая психология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5.3.7 Возрастная психология</a:t>
            </a:r>
            <a:endParaRPr lang="ru-RU" sz="2000" b="1" dirty="0"/>
          </a:p>
        </p:txBody>
      </p:sp>
      <p:pic>
        <p:nvPicPr>
          <p:cNvPr id="14" name="Picture 6" descr="Южный федеральный университет">
            <a:extLst>
              <a:ext uri="{FF2B5EF4-FFF2-40B4-BE49-F238E27FC236}">
                <a16:creationId xmlns:a16="http://schemas.microsoft.com/office/drawing/2014/main" id="{FB0BA761-3F52-1BD8-8009-4FA7C7DD7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E6E7076-FF73-DEE9-DB22-6E90940E9B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9876" y="252157"/>
            <a:ext cx="1030313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5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Объект 6" descr="Изображение выглядит как внешний, здание, день&#10;&#10;Автоматически созданное описание">
            <a:extLst>
              <a:ext uri="{FF2B5EF4-FFF2-40B4-BE49-F238E27FC236}">
                <a16:creationId xmlns:a16="http://schemas.microsoft.com/office/drawing/2014/main" id="{09230EB5-A935-D640-AE6F-CF59A1705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4163E1-3726-2BAB-DC3E-E169F56C54FC}"/>
              </a:ext>
            </a:extLst>
          </p:cNvPr>
          <p:cNvSpPr/>
          <p:nvPr/>
        </p:nvSpPr>
        <p:spPr>
          <a:xfrm>
            <a:off x="-1524" y="0"/>
            <a:ext cx="12192000" cy="6858000"/>
          </a:xfrm>
          <a:prstGeom prst="rect">
            <a:avLst/>
          </a:prstGeom>
          <a:blipFill dpi="0" rotWithShape="1">
            <a:blip r:embed="rId3" cstate="print">
              <a:alphaModFix amt="18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0148DF-D0A6-CEE8-2643-922292B10F9D}"/>
              </a:ext>
            </a:extLst>
          </p:cNvPr>
          <p:cNvSpPr txBox="1"/>
          <p:nvPr/>
        </p:nvSpPr>
        <p:spPr>
          <a:xfrm>
            <a:off x="3044687" y="638914"/>
            <a:ext cx="61026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Научные специальности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(педагогические науки)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BA5F67-968B-745C-BB1A-3EEE4CCC989C}"/>
              </a:ext>
            </a:extLst>
          </p:cNvPr>
          <p:cNvSpPr txBox="1"/>
          <p:nvPr/>
        </p:nvSpPr>
        <p:spPr>
          <a:xfrm>
            <a:off x="1770784" y="2903830"/>
            <a:ext cx="9766852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5.8.1. Общая педагогика, история педагогики и образования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5.8.2. Теория и методика обучения и воспитания (по областям и уровням образования)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5.8.3 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Коррекционная педагогика (сурдопедагогика и тифлопедагогика, олигофренопедагогика и логопедия)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5.8.7. Методология и технология профессионального образования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6" descr="Южный федеральный университет">
            <a:extLst>
              <a:ext uri="{FF2B5EF4-FFF2-40B4-BE49-F238E27FC236}">
                <a16:creationId xmlns:a16="http://schemas.microsoft.com/office/drawing/2014/main" id="{FB0BA761-3F52-1BD8-8009-4FA7C7DD7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E6E7076-FF73-DEE9-DB22-6E90940E9B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9876" y="252157"/>
            <a:ext cx="1030313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96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6B524BF1-27B7-474C-AA2A-CF86534E3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170459"/>
          </a:xfrm>
          <a:prstGeom prst="rect">
            <a:avLst/>
          </a:prstGeom>
          <a:solidFill>
            <a:srgbClr val="A4C1E3"/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DF6CB88-6CAA-40F7-801F-0C9A50F53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834" y="61685"/>
            <a:ext cx="1030312" cy="104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6F116DB-844E-4F14-A836-43084816D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9090" y="107551"/>
            <a:ext cx="8677959" cy="77937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ПОСТУПЛЕНИЕ В АСПИРАНТУРУ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C53968-96D2-443C-AA33-52D7DBDE5E2E}"/>
              </a:ext>
            </a:extLst>
          </p:cNvPr>
          <p:cNvSpPr txBox="1"/>
          <p:nvPr/>
        </p:nvSpPr>
        <p:spPr>
          <a:xfrm>
            <a:off x="11316671" y="6303732"/>
            <a:ext cx="62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39D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89693" y="1344945"/>
            <a:ext cx="9196754" cy="967154"/>
          </a:xfrm>
          <a:prstGeom prst="roundRect">
            <a:avLst/>
          </a:prstGeom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briola" panose="04040605051002020D02" pitchFamily="82" charset="0"/>
                <a:ea typeface="+mn-ea"/>
                <a:cs typeface="Times New Roman" panose="02020603050405020304" pitchFamily="18" charset="0"/>
              </a:rPr>
              <a:t>НА НАУЧНУЮ СПЕЦИАЛЬНОСТЬ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briola" panose="04040605051002020D02" pitchFamily="82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636" y="3299131"/>
            <a:ext cx="2487235" cy="1437179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Times New Roman" panose="02020603050405020304" pitchFamily="18" charset="0"/>
              </a:rPr>
              <a:t>НА ОБЩИХ ОСНОВАНИЯХ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13859" y="3729057"/>
            <a:ext cx="2996745" cy="2479078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Times New Roman" panose="02020603050405020304" pitchFamily="18" charset="0"/>
              </a:rPr>
              <a:t>БЕЗ ВСТУПИТЕЛЬНЫХ ИСПЫТАНИЙ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Times New Roman" panose="02020603050405020304" pitchFamily="18" charset="0"/>
              </a:rPr>
              <a:t>(победители и призеры Всероссийской Олимпиады Я – профессионал)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04316" y="3576909"/>
            <a:ext cx="2487235" cy="1437179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Times New Roman" panose="02020603050405020304" pitchFamily="18" charset="0"/>
              </a:rPr>
              <a:t>ЦЕЛЕВОЕ ОБУЧЕНИЕ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280751" y="3330463"/>
            <a:ext cx="1838613" cy="830720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Times New Roman" panose="02020603050405020304" pitchFamily="18" charset="0"/>
              </a:rPr>
              <a:t>ПО ДОГОВОРУ</a:t>
            </a:r>
          </a:p>
        </p:txBody>
      </p:sp>
      <p:sp>
        <p:nvSpPr>
          <p:cNvPr id="3" name="Штриховая стрелка вправо 2"/>
          <p:cNvSpPr/>
          <p:nvPr/>
        </p:nvSpPr>
        <p:spPr>
          <a:xfrm rot="5681860">
            <a:off x="2723222" y="2725173"/>
            <a:ext cx="1212062" cy="747346"/>
          </a:xfrm>
          <a:prstGeom prst="stripedRightArrow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 rot="6789724">
            <a:off x="1177345" y="2382166"/>
            <a:ext cx="981289" cy="713684"/>
          </a:xfrm>
          <a:prstGeom prst="stripedRightArrow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Штриховая стрелка вправо 16"/>
          <p:cNvSpPr/>
          <p:nvPr/>
        </p:nvSpPr>
        <p:spPr>
          <a:xfrm rot="2370730">
            <a:off x="9768443" y="2610270"/>
            <a:ext cx="1111158" cy="627322"/>
          </a:xfrm>
          <a:prstGeom prst="stripedRightArrow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Штриховая стрелка вправо 17"/>
          <p:cNvSpPr/>
          <p:nvPr/>
        </p:nvSpPr>
        <p:spPr>
          <a:xfrm rot="4288698">
            <a:off x="7967104" y="2660526"/>
            <a:ext cx="1123410" cy="723771"/>
          </a:xfrm>
          <a:prstGeom prst="stripedRightArrow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1F37A1B-9E9E-5D34-48C8-0D40F5789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025" y="-125127"/>
            <a:ext cx="1030312" cy="16521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FC4E87-0FDC-A35F-F027-EA107D359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638" y="2387830"/>
            <a:ext cx="768163" cy="1237595"/>
          </a:xfrm>
          <a:prstGeom prst="rect">
            <a:avLst/>
          </a:prstGeom>
        </p:spPr>
      </p:pic>
      <p:sp>
        <p:nvSpPr>
          <p:cNvPr id="20" name="Скругленный прямоугольник 14">
            <a:extLst>
              <a:ext uri="{FF2B5EF4-FFF2-40B4-BE49-F238E27FC236}">
                <a16:creationId xmlns:a16="http://schemas.microsoft.com/office/drawing/2014/main" id="{8A23CB76-3145-ADBB-FD03-1E5F7F5BEA4B}"/>
              </a:ext>
            </a:extLst>
          </p:cNvPr>
          <p:cNvSpPr/>
          <p:nvPr/>
        </p:nvSpPr>
        <p:spPr>
          <a:xfrm>
            <a:off x="7617700" y="3576909"/>
            <a:ext cx="2664308" cy="1295139"/>
          </a:xfrm>
          <a:prstGeom prst="roundRect">
            <a:avLst>
              <a:gd name="adj" fmla="val 995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Times New Roman" panose="02020603050405020304" pitchFamily="18" charset="0"/>
              </a:rPr>
              <a:t>ПО ГРАНТУ НА ОБУЧЕНИЕ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Times New Roman" panose="02020603050405020304" pitchFamily="18" charset="0"/>
              </a:rPr>
              <a:t>без вступительных испытаний)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569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2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2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3" grpId="0" animBg="1"/>
      <p:bldP spid="15" grpId="0" animBg="1"/>
      <p:bldP spid="3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18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 descr="Южный федеральный университет">
            <a:extLst>
              <a:ext uri="{FF2B5EF4-FFF2-40B4-BE49-F238E27FC236}">
                <a16:creationId xmlns:a16="http://schemas.microsoft.com/office/drawing/2014/main" id="{06584924-8870-4D29-8DEA-FFDCF7608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873FF-D261-417D-B75E-CC458DEA0C1E}"/>
              </a:ext>
            </a:extLst>
          </p:cNvPr>
          <p:cNvSpPr txBox="1"/>
          <p:nvPr/>
        </p:nvSpPr>
        <p:spPr>
          <a:xfrm>
            <a:off x="1816445" y="331304"/>
            <a:ext cx="80829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Грант на обучение по программам подготовки научно-педагогических кадров в аспирантуре Южного федерального университета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volini" panose="020B0502040204020203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volini" panose="020B0502040204020203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volini" panose="020B0502040204020203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volini" panose="020B0502040204020203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volini" panose="020B0502040204020203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volini" panose="020B0502040204020203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volini" panose="020B0502040204020203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volini" panose="020B0502040204020203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0444E4-1CA9-4870-A309-1F5C1E82E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086" y="71369"/>
            <a:ext cx="1031224" cy="1656763"/>
          </a:xfrm>
          <a:prstGeom prst="rect">
            <a:avLst/>
          </a:prstGeom>
        </p:spPr>
      </p:pic>
      <p:sp>
        <p:nvSpPr>
          <p:cNvPr id="8" name="Скругленный прямоугольник 11">
            <a:extLst>
              <a:ext uri="{FF2B5EF4-FFF2-40B4-BE49-F238E27FC236}">
                <a16:creationId xmlns:a16="http://schemas.microsoft.com/office/drawing/2014/main" id="{A704DB03-A472-F497-68A3-BA18EADCD0ED}"/>
              </a:ext>
            </a:extLst>
          </p:cNvPr>
          <p:cNvSpPr/>
          <p:nvPr/>
        </p:nvSpPr>
        <p:spPr>
          <a:xfrm>
            <a:off x="521483" y="2239617"/>
            <a:ext cx="2589923" cy="1529448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качества подготовки научно-педагогических кадров в аспирантуре</a:t>
            </a:r>
            <a:endParaRPr kumimoji="0" lang="ru-RU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11">
            <a:extLst>
              <a:ext uri="{FF2B5EF4-FFF2-40B4-BE49-F238E27FC236}">
                <a16:creationId xmlns:a16="http://schemas.microsoft.com/office/drawing/2014/main" id="{E9D7C0C9-EB44-370B-7D5A-B0750E512761}"/>
              </a:ext>
            </a:extLst>
          </p:cNvPr>
          <p:cNvSpPr/>
          <p:nvPr/>
        </p:nvSpPr>
        <p:spPr>
          <a:xfrm>
            <a:off x="6136205" y="2239617"/>
            <a:ext cx="5764696" cy="4547014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</a:p>
          <a:p>
            <a:pPr lvl="0" algn="just">
              <a:spcBef>
                <a:spcPts val="1000"/>
              </a:spcBef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-граждане РФ и иностранцы, имеющие: высшее образование не ниже уровня магистратуры или специалитета, подтверждаемое соответствующим документом об образовании и квалификации, или обучающиеся на последнем курсе по программам высшего образования – программам магистратуры, специалитета, что подтверждается справкой о периоде обучения; 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-научные публикации (в том числе с предполагаемым научным рук.), соответствующие выбранной научной специальности; апробацию результатов проводимого научного исследования. </a:t>
            </a:r>
          </a:p>
        </p:txBody>
      </p:sp>
      <p:sp>
        <p:nvSpPr>
          <p:cNvPr id="10" name="Скругленный прямоугольник 11">
            <a:extLst>
              <a:ext uri="{FF2B5EF4-FFF2-40B4-BE49-F238E27FC236}">
                <a16:creationId xmlns:a16="http://schemas.microsoft.com/office/drawing/2014/main" id="{E08C1FD1-ECDE-AF71-52E8-431F5F2A74EC}"/>
              </a:ext>
            </a:extLst>
          </p:cNvPr>
          <p:cNvSpPr/>
          <p:nvPr/>
        </p:nvSpPr>
        <p:spPr>
          <a:xfrm>
            <a:off x="738921" y="4691270"/>
            <a:ext cx="2589923" cy="1690082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конкурса участникам засчитываются при вступительных экзаменах в аспирантуру</a:t>
            </a:r>
            <a:endParaRPr kumimoji="0" lang="ru-RU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0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7DFEFD-8216-9914-D4D4-AF8321DAA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1A06DD-41FA-0551-0FFE-E2E6FD3A9CD8}"/>
              </a:ext>
            </a:extLst>
          </p:cNvPr>
          <p:cNvSpPr txBox="1"/>
          <p:nvPr/>
        </p:nvSpPr>
        <p:spPr>
          <a:xfrm>
            <a:off x="3299792" y="387747"/>
            <a:ext cx="6188764" cy="2424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Диссертационные советы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Приоритетным в деятельности диссертационных советов является защита наиболее значимых научных исследований, вносящих вклад в социально-экономическое и научно-образовательное развитие Южного федерального и Северо-Кавказского федеральных округов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F2586B-7081-06FF-0B10-C7D24A4C4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41" y="374087"/>
            <a:ext cx="1646063" cy="15302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D9ACF1-4C56-A1B9-108D-5F37A0155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9876" y="252157"/>
            <a:ext cx="1030313" cy="16521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6432A0-69FC-9471-F8DA-9E12861B309C}"/>
              </a:ext>
            </a:extLst>
          </p:cNvPr>
          <p:cNvSpPr txBox="1"/>
          <p:nvPr/>
        </p:nvSpPr>
        <p:spPr>
          <a:xfrm>
            <a:off x="828261" y="2694862"/>
            <a:ext cx="10979426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/>
                <a:ea typeface="Calibri" panose="020F0502020204030204" pitchFamily="34" charset="0"/>
              </a:rPr>
              <a:t>1</a:t>
            </a:r>
            <a:r>
              <a:rPr lang="ru-RU" sz="2000" dirty="0">
                <a:effectLst/>
                <a:ea typeface="Calibri" panose="020F0502020204030204" pitchFamily="34" charset="0"/>
              </a:rPr>
              <a:t>. </a:t>
            </a:r>
            <a:r>
              <a:rPr lang="ru-RU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Диссертационный совет по защите диссертаций на соискание ученой степени доктора и кандидата  психологических наук по специальности: 5.3.1. Общая психология, психология личности, история психологии.  </a:t>
            </a:r>
            <a:r>
              <a:rPr lang="ru-RU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Председатель – </a:t>
            </a:r>
            <a:r>
              <a:rPr lang="ru-RU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докт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ор психологических наук, профессор 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Лабунская В.А.</a:t>
            </a:r>
            <a:endParaRPr lang="ru-RU" sz="2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В перспективе предполагается создание разовых диссертационных советов по специальностям 5.3.2. Психофизиология и 5.3.5. Социальная психология, политическая и экономическая психология.</a:t>
            </a:r>
          </a:p>
          <a:p>
            <a:pPr algn="just"/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857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42B43A270BEE04F980C833C00EFC9AA" ma:contentTypeVersion="14" ma:contentTypeDescription="Создание документа." ma:contentTypeScope="" ma:versionID="badd1a557479449a3bcf584d1f8a5316">
  <xsd:schema xmlns:xsd="http://www.w3.org/2001/XMLSchema" xmlns:xs="http://www.w3.org/2001/XMLSchema" xmlns:p="http://schemas.microsoft.com/office/2006/metadata/properties" xmlns:ns3="159e0f58-e58b-4ad8-9d7d-106b3e640ea3" xmlns:ns4="6727bdef-561a-4e69-aaac-9a36d1c0d8a5" targetNamespace="http://schemas.microsoft.com/office/2006/metadata/properties" ma:root="true" ma:fieldsID="0f5041fd858b6af42b2447fa9f163bd7" ns3:_="" ns4:_="">
    <xsd:import namespace="159e0f58-e58b-4ad8-9d7d-106b3e640ea3"/>
    <xsd:import namespace="6727bdef-561a-4e69-aaac-9a36d1c0d8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9e0f58-e58b-4ad8-9d7d-106b3e640e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27bdef-561a-4e69-aaac-9a36d1c0d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499540-B4F1-4DEC-B06A-45737E4D339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6727bdef-561a-4e69-aaac-9a36d1c0d8a5"/>
    <ds:schemaRef ds:uri="159e0f58-e58b-4ad8-9d7d-106b3e640ea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672828A-7C47-4019-BE55-5AA7CC4468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9e0f58-e58b-4ad8-9d7d-106b3e640ea3"/>
    <ds:schemaRef ds:uri="6727bdef-561a-4e69-aaac-9a36d1c0d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4071F7-A7BE-48AC-9C8F-BDED22D9A9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484</Words>
  <Application>Microsoft Office PowerPoint</Application>
  <PresentationFormat>Широкоэкранный</PresentationFormat>
  <Paragraphs>85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Gabriola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ПОСТУПЛЕНИЕ В АСПИРАНТУРУ</vt:lpstr>
      <vt:lpstr>Презентация PowerPoint</vt:lpstr>
      <vt:lpstr>Презентация PowerPoint</vt:lpstr>
      <vt:lpstr>Презентация PowerPoint</vt:lpstr>
    </vt:vector>
  </TitlesOfParts>
  <Company>Южный Федеральный Университет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Игнатов Даниил Сергеевич</dc:creator>
  <cp:lastModifiedBy>Дышлюк Ирина Станиславовна</cp:lastModifiedBy>
  <cp:revision>43</cp:revision>
  <dcterms:created xsi:type="dcterms:W3CDTF">2021-01-25T08:42:00Z</dcterms:created>
  <dcterms:modified xsi:type="dcterms:W3CDTF">2024-01-31T16:04:46Z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0x010100942B43A270BEE04F980C833C00EFC9AA</vt:lpwstr>
  </property>
</Properties>
</file>