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notesMasterIdLst>
    <p:notesMasterId r:id="rId36"/>
  </p:notesMasterIdLst>
  <p:handoutMasterIdLst>
    <p:handoutMasterId r:id="rId37"/>
  </p:handoutMasterIdLst>
  <p:sldIdLst>
    <p:sldId id="377" r:id="rId2"/>
    <p:sldId id="355" r:id="rId3"/>
    <p:sldId id="329" r:id="rId4"/>
    <p:sldId id="333" r:id="rId5"/>
    <p:sldId id="356" r:id="rId6"/>
    <p:sldId id="368" r:id="rId7"/>
    <p:sldId id="384" r:id="rId8"/>
    <p:sldId id="367" r:id="rId9"/>
    <p:sldId id="361" r:id="rId10"/>
    <p:sldId id="387" r:id="rId11"/>
    <p:sldId id="362" r:id="rId12"/>
    <p:sldId id="363" r:id="rId13"/>
    <p:sldId id="386" r:id="rId14"/>
    <p:sldId id="365" r:id="rId15"/>
    <p:sldId id="366" r:id="rId16"/>
    <p:sldId id="382" r:id="rId17"/>
    <p:sldId id="383" r:id="rId18"/>
    <p:sldId id="378" r:id="rId19"/>
    <p:sldId id="357" r:id="rId20"/>
    <p:sldId id="364" r:id="rId21"/>
    <p:sldId id="359" r:id="rId22"/>
    <p:sldId id="388" r:id="rId23"/>
    <p:sldId id="360" r:id="rId24"/>
    <p:sldId id="370" r:id="rId25"/>
    <p:sldId id="358" r:id="rId26"/>
    <p:sldId id="369" r:id="rId27"/>
    <p:sldId id="372" r:id="rId28"/>
    <p:sldId id="371" r:id="rId29"/>
    <p:sldId id="373" r:id="rId30"/>
    <p:sldId id="374" r:id="rId31"/>
    <p:sldId id="379" r:id="rId32"/>
    <p:sldId id="380" r:id="rId33"/>
    <p:sldId id="381" r:id="rId34"/>
    <p:sldId id="390" r:id="rId35"/>
  </p:sldIdLst>
  <p:sldSz cx="9144000" cy="6858000" type="screen4x3"/>
  <p:notesSz cx="6858000" cy="9144000"/>
  <p:defaultTextStyle>
    <a:defPPr>
      <a:defRPr lang="ru-RU"/>
    </a:defPPr>
    <a:lvl1pPr marL="0" algn="l" defTabSz="9142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7" algn="l" defTabSz="9142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15" algn="l" defTabSz="9142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22" algn="l" defTabSz="9142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30" algn="l" defTabSz="9142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38" algn="l" defTabSz="9142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46" algn="l" defTabSz="9142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53" algn="l" defTabSz="9142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60" algn="l" defTabSz="9142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C6CF"/>
    <a:srgbClr val="30DFE8"/>
    <a:srgbClr val="FDD57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2" autoAdjust="0"/>
    <p:restoredTop sz="94782" autoAdjust="0"/>
  </p:normalViewPr>
  <p:slideViewPr>
    <p:cSldViewPr>
      <p:cViewPr varScale="1">
        <p:scale>
          <a:sx n="100" d="100"/>
          <a:sy n="100" d="100"/>
        </p:scale>
        <p:origin x="-21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1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780"/>
    </p:cViewPr>
  </p:sorterViewPr>
  <p:notesViewPr>
    <p:cSldViewPr>
      <p:cViewPr varScale="1">
        <p:scale>
          <a:sx n="25" d="100"/>
          <a:sy n="25" d="100"/>
        </p:scale>
        <p:origin x="-1948" y="-6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FE231A-2C04-456A-A10B-D302B9996767}" type="datetimeFigureOut">
              <a:rPr lang="ru-RU" smtClean="0"/>
              <a:pPr/>
              <a:t>12.09.2016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E63E32-889E-40D4-812D-6EC1DAB535D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34B7BC-7051-420B-975F-69A6A4F1412D}" type="datetimeFigureOut">
              <a:rPr lang="ru-RU" smtClean="0"/>
              <a:pPr/>
              <a:t>12.09.2016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FD1EA5-74B5-402E-94C8-7D0BEC02AB2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2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07" algn="l" defTabSz="9142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15" algn="l" defTabSz="9142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22" algn="l" defTabSz="9142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30" algn="l" defTabSz="9142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38" algn="l" defTabSz="9142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46" algn="l" defTabSz="9142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53" algn="l" defTabSz="9142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60" algn="l" defTabSz="9142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1" y="1371601"/>
            <a:ext cx="7851648" cy="1828800"/>
          </a:xfrm>
          <a:ln>
            <a:noFill/>
          </a:ln>
        </p:spPr>
        <p:txBody>
          <a:bodyPr vert="horz" tIns="0" rIns="18285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5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1" y="3228536"/>
            <a:ext cx="7854696" cy="1752600"/>
          </a:xfrm>
        </p:spPr>
        <p:txBody>
          <a:bodyPr lIns="0" rIns="18285"/>
          <a:lstStyle>
            <a:lvl1pPr marL="0" marR="45711" indent="0" algn="r">
              <a:buNone/>
              <a:defRPr>
                <a:solidFill>
                  <a:schemeClr val="tx1"/>
                </a:solidFill>
              </a:defRPr>
            </a:lvl1pPr>
            <a:lvl2pPr marL="457107" indent="0" algn="ctr">
              <a:buNone/>
            </a:lvl2pPr>
            <a:lvl3pPr marL="914215" indent="0" algn="ctr">
              <a:buNone/>
            </a:lvl3pPr>
            <a:lvl4pPr marL="1371322" indent="0" algn="ctr">
              <a:buNone/>
            </a:lvl4pPr>
            <a:lvl5pPr marL="1828430" indent="0" algn="ctr">
              <a:buNone/>
            </a:lvl5pPr>
            <a:lvl6pPr marL="2285538" indent="0" algn="ctr">
              <a:buNone/>
            </a:lvl6pPr>
            <a:lvl7pPr marL="2742646" indent="0" algn="ctr">
              <a:buNone/>
            </a:lvl7pPr>
            <a:lvl8pPr marL="3199753" indent="0" algn="ctr">
              <a:buNone/>
            </a:lvl8pPr>
            <a:lvl9pPr marL="365686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5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7"/>
            <a:ext cx="7772400" cy="1509712"/>
          </a:xfrm>
        </p:spPr>
        <p:txBody>
          <a:bodyPr lIns="45711" rIns="45711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9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7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7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9"/>
            <a:ext cx="8229600" cy="1143000"/>
          </a:xfrm>
        </p:spPr>
        <p:txBody>
          <a:bodyPr tIns="45711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11" tIns="0" rIns="45711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30" y="1859760"/>
            <a:ext cx="4041775" cy="654843"/>
          </a:xfrm>
        </p:spPr>
        <p:txBody>
          <a:bodyPr lIns="45711" tIns="0" rIns="45711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3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2514603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9"/>
            <a:ext cx="8305800" cy="1143000"/>
          </a:xfrm>
        </p:spPr>
        <p:txBody>
          <a:bodyPr vert="horz" tIns="45711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1"/>
            <a:ext cx="2743200" cy="4572000"/>
          </a:xfrm>
        </p:spPr>
        <p:txBody>
          <a:bodyPr lIns="18285" rIns="18285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2" y="1676401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5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1177000"/>
            <a:ext cx="2212848" cy="1582621"/>
          </a:xfrm>
        </p:spPr>
        <p:txBody>
          <a:bodyPr vert="horz" lIns="45711" tIns="45711" rIns="45711" bIns="45711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3995" rIns="45711" bIns="45711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4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5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3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1" tIns="45711" rIns="91421" bIns="45711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1" y="6219826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1" tIns="45711" rIns="91421" bIns="45711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3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1" tIns="45711" rIns="91421" bIns="45711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1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1" tIns="45711" rIns="91421" bIns="45711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9"/>
            <a:ext cx="8229600" cy="1143000"/>
          </a:xfrm>
          <a:prstGeom prst="rect">
            <a:avLst/>
          </a:prstGeom>
        </p:spPr>
        <p:txBody>
          <a:bodyPr vert="horz" lIns="0" tIns="45711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 lIns="91421" tIns="45711" rIns="91421" bIns="45711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12.09.2016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4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ransition>
    <p:circle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265" indent="-274265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950" indent="-246837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5" indent="-246837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479" indent="-210269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744" indent="-210269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009" indent="-210269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19852" indent="-182844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116" indent="-182844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381" indent="-182844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4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5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2" y="6072206"/>
            <a:ext cx="2428892" cy="428628"/>
          </a:xfrm>
        </p:spPr>
        <p:txBody>
          <a:bodyPr>
            <a:prstTxWarp prst="textButton">
              <a:avLst/>
            </a:prstTxWarp>
            <a:noAutofit/>
          </a:bodyPr>
          <a:lstStyle/>
          <a:p>
            <a:pPr algn="ctr">
              <a:spcAft>
                <a:spcPts val="1200"/>
              </a:spcAft>
            </a:pPr>
            <a:r>
              <a:rPr lang="ru-RU" sz="1100" b="1" dirty="0" smtClean="0"/>
              <a:t/>
            </a:r>
            <a:br>
              <a:rPr lang="ru-RU" sz="1100" b="1" dirty="0" smtClean="0"/>
            </a:br>
            <a:r>
              <a:rPr lang="ru-RU" sz="4400" b="1" dirty="0" smtClean="0"/>
              <a:t/>
            </a:r>
            <a:br>
              <a:rPr lang="ru-RU" sz="4400" b="1" dirty="0" smtClean="0"/>
            </a:br>
            <a:endParaRPr lang="ru-RU" sz="4400" b="1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72000" y="9000"/>
            <a:ext cx="9008203" cy="6840000"/>
            <a:chOff x="72000" y="0"/>
            <a:chExt cx="9008203" cy="685800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2000" y="0"/>
              <a:ext cx="9000000" cy="685800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</p:sp>
        <p:sp>
          <p:nvSpPr>
            <p:cNvPr id="13" name="Полилиния 12"/>
            <p:cNvSpPr/>
            <p:nvPr/>
          </p:nvSpPr>
          <p:spPr>
            <a:xfrm>
              <a:off x="282492" y="63166"/>
              <a:ext cx="8550000" cy="4022775"/>
            </a:xfrm>
            <a:custGeom>
              <a:avLst/>
              <a:gdLst>
                <a:gd name="connsiteX0" fmla="*/ 0 w 8521060"/>
                <a:gd name="connsiteY0" fmla="*/ 402278 h 4022775"/>
                <a:gd name="connsiteX1" fmla="*/ 117825 w 8521060"/>
                <a:gd name="connsiteY1" fmla="*/ 117825 h 4022775"/>
                <a:gd name="connsiteX2" fmla="*/ 402279 w 8521060"/>
                <a:gd name="connsiteY2" fmla="*/ 1 h 4022775"/>
                <a:gd name="connsiteX3" fmla="*/ 8118782 w 8521060"/>
                <a:gd name="connsiteY3" fmla="*/ 0 h 4022775"/>
                <a:gd name="connsiteX4" fmla="*/ 8403235 w 8521060"/>
                <a:gd name="connsiteY4" fmla="*/ 117825 h 4022775"/>
                <a:gd name="connsiteX5" fmla="*/ 8521059 w 8521060"/>
                <a:gd name="connsiteY5" fmla="*/ 402279 h 4022775"/>
                <a:gd name="connsiteX6" fmla="*/ 8521060 w 8521060"/>
                <a:gd name="connsiteY6" fmla="*/ 3620497 h 4022775"/>
                <a:gd name="connsiteX7" fmla="*/ 8403235 w 8521060"/>
                <a:gd name="connsiteY7" fmla="*/ 3904951 h 4022775"/>
                <a:gd name="connsiteX8" fmla="*/ 8118781 w 8521060"/>
                <a:gd name="connsiteY8" fmla="*/ 4022775 h 4022775"/>
                <a:gd name="connsiteX9" fmla="*/ 402278 w 8521060"/>
                <a:gd name="connsiteY9" fmla="*/ 4022775 h 4022775"/>
                <a:gd name="connsiteX10" fmla="*/ 117824 w 8521060"/>
                <a:gd name="connsiteY10" fmla="*/ 3904950 h 4022775"/>
                <a:gd name="connsiteX11" fmla="*/ 0 w 8521060"/>
                <a:gd name="connsiteY11" fmla="*/ 3620496 h 4022775"/>
                <a:gd name="connsiteX12" fmla="*/ 0 w 8521060"/>
                <a:gd name="connsiteY12" fmla="*/ 402278 h 4022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21060" h="4022775">
                  <a:moveTo>
                    <a:pt x="0" y="402278"/>
                  </a:moveTo>
                  <a:cubicBezTo>
                    <a:pt x="0" y="295587"/>
                    <a:pt x="42383" y="193266"/>
                    <a:pt x="117825" y="117825"/>
                  </a:cubicBezTo>
                  <a:cubicBezTo>
                    <a:pt x="193267" y="42383"/>
                    <a:pt x="295588" y="1"/>
                    <a:pt x="402279" y="1"/>
                  </a:cubicBezTo>
                  <a:lnTo>
                    <a:pt x="8118782" y="0"/>
                  </a:lnTo>
                  <a:cubicBezTo>
                    <a:pt x="8225473" y="0"/>
                    <a:pt x="8327794" y="42383"/>
                    <a:pt x="8403235" y="117825"/>
                  </a:cubicBezTo>
                  <a:cubicBezTo>
                    <a:pt x="8478677" y="193267"/>
                    <a:pt x="8521059" y="295588"/>
                    <a:pt x="8521059" y="402279"/>
                  </a:cubicBezTo>
                  <a:cubicBezTo>
                    <a:pt x="8521059" y="1475018"/>
                    <a:pt x="8521060" y="2547758"/>
                    <a:pt x="8521060" y="3620497"/>
                  </a:cubicBezTo>
                  <a:cubicBezTo>
                    <a:pt x="8521060" y="3727188"/>
                    <a:pt x="8478677" y="3829509"/>
                    <a:pt x="8403235" y="3904951"/>
                  </a:cubicBezTo>
                  <a:cubicBezTo>
                    <a:pt x="8327793" y="3980393"/>
                    <a:pt x="8225472" y="4022775"/>
                    <a:pt x="8118781" y="4022775"/>
                  </a:cubicBezTo>
                  <a:lnTo>
                    <a:pt x="402278" y="4022775"/>
                  </a:lnTo>
                  <a:cubicBezTo>
                    <a:pt x="295587" y="4022775"/>
                    <a:pt x="193266" y="3980392"/>
                    <a:pt x="117824" y="3904950"/>
                  </a:cubicBezTo>
                  <a:cubicBezTo>
                    <a:pt x="42382" y="3829508"/>
                    <a:pt x="0" y="3727187"/>
                    <a:pt x="0" y="3620496"/>
                  </a:cubicBezTo>
                  <a:lnTo>
                    <a:pt x="0" y="40227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1"/>
              <a:tileRect/>
            </a:gradFill>
            <a:scene3d>
              <a:camera prst="orthographicFront"/>
              <a:lightRig rig="threePt" dir="t"/>
            </a:scene3d>
            <a:sp3d>
              <a:bevelT w="1016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4043" tIns="354043" rIns="354043" bIns="354043" numCol="1" spcCol="1270" anchor="ctr" anchorCtr="0">
              <a:noAutofit/>
            </a:bodyPr>
            <a:lstStyle/>
            <a:p>
              <a:pPr lvl="0" algn="ctr" defTabSz="2755900">
                <a:lnSpc>
                  <a:spcPts val="65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6200" b="1" kern="1200" dirty="0" smtClean="0">
                  <a:solidFill>
                    <a:srgbClr val="002060"/>
                  </a:solidFill>
                </a:rPr>
                <a:t>ВАМ, ПЕРВОКУРСНИКИ!</a:t>
              </a:r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3528000" y="3143236"/>
              <a:ext cx="5441766" cy="2475419"/>
            </a:xfrm>
            <a:custGeom>
              <a:avLst/>
              <a:gdLst>
                <a:gd name="connsiteX0" fmla="*/ 0 w 5441766"/>
                <a:gd name="connsiteY0" fmla="*/ 247542 h 2475419"/>
                <a:gd name="connsiteX1" fmla="*/ 72504 w 5441766"/>
                <a:gd name="connsiteY1" fmla="*/ 72503 h 2475419"/>
                <a:gd name="connsiteX2" fmla="*/ 247543 w 5441766"/>
                <a:gd name="connsiteY2" fmla="*/ 0 h 2475419"/>
                <a:gd name="connsiteX3" fmla="*/ 5194224 w 5441766"/>
                <a:gd name="connsiteY3" fmla="*/ 0 h 2475419"/>
                <a:gd name="connsiteX4" fmla="*/ 5369263 w 5441766"/>
                <a:gd name="connsiteY4" fmla="*/ 72504 h 2475419"/>
                <a:gd name="connsiteX5" fmla="*/ 5441766 w 5441766"/>
                <a:gd name="connsiteY5" fmla="*/ 247543 h 2475419"/>
                <a:gd name="connsiteX6" fmla="*/ 5441766 w 5441766"/>
                <a:gd name="connsiteY6" fmla="*/ 2227877 h 2475419"/>
                <a:gd name="connsiteX7" fmla="*/ 5369263 w 5441766"/>
                <a:gd name="connsiteY7" fmla="*/ 2402916 h 2475419"/>
                <a:gd name="connsiteX8" fmla="*/ 5194224 w 5441766"/>
                <a:gd name="connsiteY8" fmla="*/ 2475419 h 2475419"/>
                <a:gd name="connsiteX9" fmla="*/ 247542 w 5441766"/>
                <a:gd name="connsiteY9" fmla="*/ 2475419 h 2475419"/>
                <a:gd name="connsiteX10" fmla="*/ 72503 w 5441766"/>
                <a:gd name="connsiteY10" fmla="*/ 2402915 h 2475419"/>
                <a:gd name="connsiteX11" fmla="*/ 0 w 5441766"/>
                <a:gd name="connsiteY11" fmla="*/ 2227876 h 2475419"/>
                <a:gd name="connsiteX12" fmla="*/ 0 w 5441766"/>
                <a:gd name="connsiteY12" fmla="*/ 247542 h 2475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441766" h="2475419">
                  <a:moveTo>
                    <a:pt x="0" y="247542"/>
                  </a:moveTo>
                  <a:cubicBezTo>
                    <a:pt x="0" y="181890"/>
                    <a:pt x="26080" y="118926"/>
                    <a:pt x="72504" y="72503"/>
                  </a:cubicBezTo>
                  <a:cubicBezTo>
                    <a:pt x="118927" y="26080"/>
                    <a:pt x="181891" y="0"/>
                    <a:pt x="247543" y="0"/>
                  </a:cubicBezTo>
                  <a:lnTo>
                    <a:pt x="5194224" y="0"/>
                  </a:lnTo>
                  <a:cubicBezTo>
                    <a:pt x="5259876" y="0"/>
                    <a:pt x="5322840" y="26080"/>
                    <a:pt x="5369263" y="72504"/>
                  </a:cubicBezTo>
                  <a:cubicBezTo>
                    <a:pt x="5415686" y="118927"/>
                    <a:pt x="5441766" y="181891"/>
                    <a:pt x="5441766" y="247543"/>
                  </a:cubicBezTo>
                  <a:lnTo>
                    <a:pt x="5441766" y="2227877"/>
                  </a:lnTo>
                  <a:cubicBezTo>
                    <a:pt x="5441766" y="2293529"/>
                    <a:pt x="5415686" y="2356493"/>
                    <a:pt x="5369263" y="2402916"/>
                  </a:cubicBezTo>
                  <a:cubicBezTo>
                    <a:pt x="5322840" y="2449339"/>
                    <a:pt x="5259877" y="2475419"/>
                    <a:pt x="5194224" y="2475419"/>
                  </a:cubicBezTo>
                  <a:lnTo>
                    <a:pt x="247542" y="2475419"/>
                  </a:lnTo>
                  <a:cubicBezTo>
                    <a:pt x="181890" y="2475419"/>
                    <a:pt x="118926" y="2449339"/>
                    <a:pt x="72503" y="2402915"/>
                  </a:cubicBezTo>
                  <a:cubicBezTo>
                    <a:pt x="26080" y="2356492"/>
                    <a:pt x="0" y="2293528"/>
                    <a:pt x="0" y="2227876"/>
                  </a:cubicBezTo>
                  <a:lnTo>
                    <a:pt x="0" y="247542"/>
                  </a:lnTo>
                  <a:close/>
                </a:path>
              </a:pathLst>
            </a:cu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3003" tIns="263003" rIns="263003" bIns="263003" numCol="1" spcCol="1270" anchor="ctr" anchorCtr="0">
              <a:noAutofit/>
            </a:bodyPr>
            <a:lstStyle/>
            <a:p>
              <a:pPr lvl="0" algn="ctr" defTabSz="2222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5000" b="1" kern="1200" dirty="0" smtClean="0">
                  <a:solidFill>
                    <a:srgbClr val="002060"/>
                  </a:solidFill>
                </a:rPr>
                <a:t>ПСИХОЛОГИЯ</a:t>
              </a:r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5580000" y="4863766"/>
              <a:ext cx="3500203" cy="1949116"/>
            </a:xfrm>
            <a:custGeom>
              <a:avLst/>
              <a:gdLst>
                <a:gd name="connsiteX0" fmla="*/ 0 w 3500203"/>
                <a:gd name="connsiteY0" fmla="*/ 204286 h 2042856"/>
                <a:gd name="connsiteX1" fmla="*/ 59834 w 3500203"/>
                <a:gd name="connsiteY1" fmla="*/ 59834 h 2042856"/>
                <a:gd name="connsiteX2" fmla="*/ 204286 w 3500203"/>
                <a:gd name="connsiteY2" fmla="*/ 0 h 2042856"/>
                <a:gd name="connsiteX3" fmla="*/ 3295917 w 3500203"/>
                <a:gd name="connsiteY3" fmla="*/ 0 h 2042856"/>
                <a:gd name="connsiteX4" fmla="*/ 3440369 w 3500203"/>
                <a:gd name="connsiteY4" fmla="*/ 59834 h 2042856"/>
                <a:gd name="connsiteX5" fmla="*/ 3500203 w 3500203"/>
                <a:gd name="connsiteY5" fmla="*/ 204286 h 2042856"/>
                <a:gd name="connsiteX6" fmla="*/ 3500203 w 3500203"/>
                <a:gd name="connsiteY6" fmla="*/ 1838570 h 2042856"/>
                <a:gd name="connsiteX7" fmla="*/ 3440369 w 3500203"/>
                <a:gd name="connsiteY7" fmla="*/ 1983022 h 2042856"/>
                <a:gd name="connsiteX8" fmla="*/ 3295917 w 3500203"/>
                <a:gd name="connsiteY8" fmla="*/ 2042856 h 2042856"/>
                <a:gd name="connsiteX9" fmla="*/ 204286 w 3500203"/>
                <a:gd name="connsiteY9" fmla="*/ 2042856 h 2042856"/>
                <a:gd name="connsiteX10" fmla="*/ 59834 w 3500203"/>
                <a:gd name="connsiteY10" fmla="*/ 1983022 h 2042856"/>
                <a:gd name="connsiteX11" fmla="*/ 0 w 3500203"/>
                <a:gd name="connsiteY11" fmla="*/ 1838570 h 2042856"/>
                <a:gd name="connsiteX12" fmla="*/ 0 w 3500203"/>
                <a:gd name="connsiteY12" fmla="*/ 204286 h 204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00203" h="2042856">
                  <a:moveTo>
                    <a:pt x="0" y="204286"/>
                  </a:moveTo>
                  <a:cubicBezTo>
                    <a:pt x="0" y="150106"/>
                    <a:pt x="21523" y="98145"/>
                    <a:pt x="59834" y="59834"/>
                  </a:cubicBezTo>
                  <a:cubicBezTo>
                    <a:pt x="98145" y="21523"/>
                    <a:pt x="150106" y="0"/>
                    <a:pt x="204286" y="0"/>
                  </a:cubicBezTo>
                  <a:lnTo>
                    <a:pt x="3295917" y="0"/>
                  </a:lnTo>
                  <a:cubicBezTo>
                    <a:pt x="3350097" y="0"/>
                    <a:pt x="3402058" y="21523"/>
                    <a:pt x="3440369" y="59834"/>
                  </a:cubicBezTo>
                  <a:cubicBezTo>
                    <a:pt x="3478680" y="98145"/>
                    <a:pt x="3500203" y="150106"/>
                    <a:pt x="3500203" y="204286"/>
                  </a:cubicBezTo>
                  <a:lnTo>
                    <a:pt x="3500203" y="1838570"/>
                  </a:lnTo>
                  <a:cubicBezTo>
                    <a:pt x="3500203" y="1892750"/>
                    <a:pt x="3478680" y="1944711"/>
                    <a:pt x="3440369" y="1983022"/>
                  </a:cubicBezTo>
                  <a:cubicBezTo>
                    <a:pt x="3402058" y="2021333"/>
                    <a:pt x="3350097" y="2042856"/>
                    <a:pt x="3295917" y="2042856"/>
                  </a:cubicBezTo>
                  <a:lnTo>
                    <a:pt x="204286" y="2042856"/>
                  </a:lnTo>
                  <a:cubicBezTo>
                    <a:pt x="150106" y="2042856"/>
                    <a:pt x="98145" y="2021333"/>
                    <a:pt x="59834" y="1983022"/>
                  </a:cubicBezTo>
                  <a:cubicBezTo>
                    <a:pt x="21523" y="1944711"/>
                    <a:pt x="0" y="1892750"/>
                    <a:pt x="0" y="1838570"/>
                  </a:cubicBezTo>
                  <a:lnTo>
                    <a:pt x="0" y="204286"/>
                  </a:lnTo>
                  <a:close/>
                </a:path>
              </a:pathLst>
            </a:cu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6513" tIns="166513" rIns="166513" bIns="166513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kern="1200" dirty="0" smtClean="0">
                  <a:solidFill>
                    <a:srgbClr val="002060"/>
                  </a:solidFill>
                </a:rPr>
                <a:t>ЧАСТЬ </a:t>
              </a:r>
              <a:r>
                <a:rPr lang="ru-RU" sz="2800" b="1" kern="1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ru-RU" sz="2800" b="1" kern="1200" dirty="0" smtClean="0">
                  <a:solidFill>
                    <a:srgbClr val="002060"/>
                  </a:solidFill>
                </a:rPr>
                <a:t>. ПРАКТИЧЕСКАЯ ПСИХОЛОГИЯ</a:t>
              </a:r>
            </a:p>
          </p:txBody>
        </p:sp>
      </p:grp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8-ПЕРВОКУРСНИКУ\ПРАКТИЧЕСКАЯ 2\ВЗЯТО\МЭЙ 3.jpg"/>
          <p:cNvPicPr>
            <a:picLocks noChangeAspect="1" noChangeArrowheads="1"/>
          </p:cNvPicPr>
          <p:nvPr/>
        </p:nvPicPr>
        <p:blipFill>
          <a:blip r:embed="rId2" cstate="print"/>
          <a:srcRect l="14228" t="10694" r="16293" b="32082"/>
          <a:stretch>
            <a:fillRect/>
          </a:stretch>
        </p:blipFill>
        <p:spPr bwMode="auto">
          <a:xfrm>
            <a:off x="4968000" y="990000"/>
            <a:ext cx="4171940" cy="5161175"/>
          </a:xfrm>
          <a:prstGeom prst="rect">
            <a:avLst/>
          </a:prstGeom>
          <a:noFill/>
        </p:spPr>
      </p:pic>
      <p:pic>
        <p:nvPicPr>
          <p:cNvPr id="4098" name="Picture 2" descr="I:\БИБЛИОТЕКА\8-ПЕРВОКУРСНИКУ\ПРАКТИЧЕСКАЯ 2\МЭ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00000">
            <a:off x="514035" y="272029"/>
            <a:ext cx="4091744" cy="627840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I:\БИБЛИОТЕКА\8-ПЕРВОКУРСНИКУ\ПРАКТИЧЕСКАЯ\ПСИХОТЕРАПИЯ\ПСИХОТЕРАПИЯ.jpg"/>
          <p:cNvPicPr>
            <a:picLocks noChangeAspect="1" noChangeArrowheads="1"/>
          </p:cNvPicPr>
          <p:nvPr/>
        </p:nvPicPr>
        <p:blipFill>
          <a:blip r:embed="rId2" cstate="print"/>
          <a:srcRect l="3766"/>
          <a:stretch>
            <a:fillRect/>
          </a:stretch>
        </p:blipFill>
        <p:spPr bwMode="auto">
          <a:xfrm rot="21000000">
            <a:off x="396000" y="432000"/>
            <a:ext cx="4023237" cy="6012000"/>
          </a:xfrm>
          <a:prstGeom prst="rect">
            <a:avLst/>
          </a:prstGeom>
          <a:noFill/>
        </p:spPr>
      </p:pic>
      <p:pic>
        <p:nvPicPr>
          <p:cNvPr id="29699" name="Picture 3" descr="I:\БИБЛИОТЕКА\8-ПЕРВОКУРСНИКУ\ПРАКТИЧЕСКАЯ\ПСИХОТЕРАПИЯ\ПСИХОТЕРАПИЯ 3.jpg"/>
          <p:cNvPicPr>
            <a:picLocks noChangeAspect="1" noChangeArrowheads="1"/>
          </p:cNvPicPr>
          <p:nvPr/>
        </p:nvPicPr>
        <p:blipFill>
          <a:blip r:embed="rId3" cstate="print"/>
          <a:srcRect l="3155" t="6061" r="3155" b="5195"/>
          <a:stretch>
            <a:fillRect/>
          </a:stretch>
        </p:blipFill>
        <p:spPr bwMode="auto">
          <a:xfrm>
            <a:off x="3798420" y="1357298"/>
            <a:ext cx="5345580" cy="368972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I:\БИБЛИОТЕКА\8-ПЕРВОКУРСНИКУ\ПРАКТИЧЕСКАЯ\ПСИХОТЕРАПИЯ. СОКОЛОВА\ПСИХОТЕРАПИЯ. СОКОЛО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00000">
            <a:off x="504000" y="360000"/>
            <a:ext cx="4235783" cy="6084000"/>
          </a:xfrm>
          <a:prstGeom prst="rect">
            <a:avLst/>
          </a:prstGeom>
          <a:noFill/>
        </p:spPr>
      </p:pic>
      <p:pic>
        <p:nvPicPr>
          <p:cNvPr id="30722" name="Picture 2" descr="I:\БИБЛИОТЕКА\8-ПЕРВОКУРСНИКУ\ПРАКТИЧЕСКАЯ\ПСИХОТЕРАПИЯ. СОКОЛОВА\ПСИХОТЕРАПИЯ. СОКОЛОВА 3.jpg"/>
          <p:cNvPicPr>
            <a:picLocks noChangeAspect="1" noChangeArrowheads="1"/>
          </p:cNvPicPr>
          <p:nvPr/>
        </p:nvPicPr>
        <p:blipFill>
          <a:blip r:embed="rId3" cstate="print"/>
          <a:srcRect l="2575" t="3722" r="4292" b="4963"/>
          <a:stretch>
            <a:fillRect/>
          </a:stretch>
        </p:blipFill>
        <p:spPr bwMode="auto">
          <a:xfrm>
            <a:off x="4356000" y="1584000"/>
            <a:ext cx="4828995" cy="327600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:\БИБЛИОТЕКА\8-ПЕРВОКУРСНИКУ\ПРАКТИЧЕСКАЯ 2\СТРАТЕГ. И ТАКТ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00000">
            <a:off x="504000" y="286590"/>
            <a:ext cx="4184879" cy="6300000"/>
          </a:xfrm>
          <a:prstGeom prst="rect">
            <a:avLst/>
          </a:prstGeom>
          <a:noFill/>
        </p:spPr>
      </p:pic>
      <p:pic>
        <p:nvPicPr>
          <p:cNvPr id="3075" name="Picture 3" descr="I:\БИБЛИОТЕКА\8-ПЕРВОКУРСНИКУ\ПРАКТИЧЕСКАЯ 2\СТРАТЕГ. И ТАКТ.2.jpg"/>
          <p:cNvPicPr>
            <a:picLocks noChangeAspect="1" noChangeArrowheads="1"/>
          </p:cNvPicPr>
          <p:nvPr/>
        </p:nvPicPr>
        <p:blipFill>
          <a:blip r:embed="rId3" cstate="print"/>
          <a:srcRect l="5601" t="3263" r="17503" b="24703"/>
          <a:stretch>
            <a:fillRect/>
          </a:stretch>
        </p:blipFill>
        <p:spPr bwMode="auto">
          <a:xfrm>
            <a:off x="5202000" y="612000"/>
            <a:ext cx="3953872" cy="5563126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I:\БИБЛИОТЕКА\8-ПЕРВОКУРСНИКУ\ПРАКТИЧЕСКАЯ\САТИР\САТИ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00000">
            <a:off x="542186" y="322239"/>
            <a:ext cx="4175790" cy="6228000"/>
          </a:xfrm>
          <a:prstGeom prst="rect">
            <a:avLst/>
          </a:prstGeom>
          <a:noFill/>
        </p:spPr>
      </p:pic>
      <p:pic>
        <p:nvPicPr>
          <p:cNvPr id="32770" name="Picture 2" descr="I:\БИБЛИОТЕКА\8-ПЕРВОКУРСНИКУ\ПРАКТИЧЕСКАЯ\САТИР\САТИР 3.jpg"/>
          <p:cNvPicPr>
            <a:picLocks noChangeAspect="1" noChangeArrowheads="1"/>
          </p:cNvPicPr>
          <p:nvPr/>
        </p:nvPicPr>
        <p:blipFill>
          <a:blip r:embed="rId3" cstate="print"/>
          <a:srcRect l="4238" t="21524" r="2826" b="3587"/>
          <a:stretch>
            <a:fillRect/>
          </a:stretch>
        </p:blipFill>
        <p:spPr bwMode="auto">
          <a:xfrm>
            <a:off x="5105844" y="1000108"/>
            <a:ext cx="4038156" cy="5127167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I:\БИБЛИОТЕКА\8-ПЕРВОКУРСНИКУ\ПРАКТИЧЕСКАЯ\СЕМЕЙН.ПС.ТЕРАП\СЕМЕЙН.ПС.ТЕРАП..jpg"/>
          <p:cNvPicPr>
            <a:picLocks noChangeAspect="1" noChangeArrowheads="1"/>
          </p:cNvPicPr>
          <p:nvPr/>
        </p:nvPicPr>
        <p:blipFill>
          <a:blip r:embed="rId2" cstate="print"/>
          <a:srcRect l="3535"/>
          <a:stretch>
            <a:fillRect/>
          </a:stretch>
        </p:blipFill>
        <p:spPr bwMode="auto">
          <a:xfrm rot="21000000">
            <a:off x="504000" y="347012"/>
            <a:ext cx="4081182" cy="6084000"/>
          </a:xfrm>
          <a:prstGeom prst="rect">
            <a:avLst/>
          </a:prstGeom>
          <a:noFill/>
        </p:spPr>
      </p:pic>
      <p:pic>
        <p:nvPicPr>
          <p:cNvPr id="33794" name="Picture 2" descr="I:\БИБЛИОТЕКА\8-ПЕРВОКУРСНИКУ\ПРАКТИЧЕСКАЯ\СЕМЕЙН.ПС.ТЕРАП\СЕМЕЙН.ПС.ТЕРАП.3.jpg"/>
          <p:cNvPicPr>
            <a:picLocks noChangeAspect="1" noChangeArrowheads="1"/>
          </p:cNvPicPr>
          <p:nvPr/>
        </p:nvPicPr>
        <p:blipFill>
          <a:blip r:embed="rId3" cstate="print"/>
          <a:srcRect l="5400" t="7176" r="5400" b="7176"/>
          <a:stretch>
            <a:fillRect/>
          </a:stretch>
        </p:blipFill>
        <p:spPr bwMode="auto">
          <a:xfrm>
            <a:off x="4428000" y="1403999"/>
            <a:ext cx="4740425" cy="370800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:\БИБЛИОТЕКА\8-ПЕРВОКУРСНИКУ\С МЕГАПРО\ГЕШТАЛЬТТЕРАПИЯ.jpg"/>
          <p:cNvPicPr>
            <a:picLocks noChangeAspect="1" noChangeArrowheads="1"/>
          </p:cNvPicPr>
          <p:nvPr/>
        </p:nvPicPr>
        <p:blipFill>
          <a:blip r:embed="rId2" cstate="print"/>
          <a:srcRect l="1196" t="787" r="1196"/>
          <a:stretch>
            <a:fillRect/>
          </a:stretch>
        </p:blipFill>
        <p:spPr bwMode="auto">
          <a:xfrm rot="21000000">
            <a:off x="529681" y="296043"/>
            <a:ext cx="4103733" cy="6336000"/>
          </a:xfrm>
          <a:prstGeom prst="rect">
            <a:avLst/>
          </a:prstGeom>
          <a:noFill/>
        </p:spPr>
      </p:pic>
      <p:pic>
        <p:nvPicPr>
          <p:cNvPr id="7171" name="Picture 3" descr="I:\БИБЛИОТЕКА\8-ПЕРВОКУРСНИКУ\С МЕГАПРО\ГЕШТАЛЬТТЕРАПИЯ 2.jpg"/>
          <p:cNvPicPr>
            <a:picLocks noChangeAspect="1" noChangeArrowheads="1"/>
          </p:cNvPicPr>
          <p:nvPr/>
        </p:nvPicPr>
        <p:blipFill>
          <a:blip r:embed="rId3" cstate="print"/>
          <a:srcRect l="2392" t="5512" r="2392" b="31496"/>
          <a:stretch>
            <a:fillRect/>
          </a:stretch>
        </p:blipFill>
        <p:spPr bwMode="auto">
          <a:xfrm>
            <a:off x="4608000" y="1278000"/>
            <a:ext cx="4549589" cy="457200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БИБЛИОТЕКА\8-ПЕРВОКУРСНИКУ\ПРАКТИЧЕСКАЯ 2\МУЗЫКОТЕРА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00000">
            <a:off x="432000" y="288000"/>
            <a:ext cx="4386311" cy="6300000"/>
          </a:xfrm>
          <a:prstGeom prst="rect">
            <a:avLst/>
          </a:prstGeom>
          <a:noFill/>
        </p:spPr>
      </p:pic>
      <p:pic>
        <p:nvPicPr>
          <p:cNvPr id="1027" name="Picture 3" descr="I:\БИБЛИОТЕКА\8-ПЕРВОКУРСНИКУ\ПРАКТИЧЕСКАЯ 2\МУЗЫКОТЕРАПИЯ 2.jpg"/>
          <p:cNvPicPr>
            <a:picLocks noChangeArrowheads="1"/>
          </p:cNvPicPr>
          <p:nvPr/>
        </p:nvPicPr>
        <p:blipFill>
          <a:blip r:embed="rId3" cstate="print"/>
          <a:srcRect l="11415" t="18982" r="19825" b="50197"/>
          <a:stretch>
            <a:fillRect/>
          </a:stretch>
        </p:blipFill>
        <p:spPr bwMode="auto">
          <a:xfrm>
            <a:off x="4536000" y="1620000"/>
            <a:ext cx="4680000" cy="406800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I:\БИБЛИОТЕКА\8-ПЕРВОКУРСНИКУ\С МЕГАПРО\ВЗЯТЬ\ХОЛМОГОРОВА\ХОЛМОГОРОВА.jpg"/>
          <p:cNvPicPr>
            <a:picLocks noChangeAspect="1" noChangeArrowheads="1"/>
          </p:cNvPicPr>
          <p:nvPr/>
        </p:nvPicPr>
        <p:blipFill>
          <a:blip r:embed="rId2" cstate="print"/>
          <a:srcRect l="5192" t="880" r="3115" b="1761"/>
          <a:stretch>
            <a:fillRect/>
          </a:stretch>
        </p:blipFill>
        <p:spPr bwMode="auto">
          <a:xfrm>
            <a:off x="4824000" y="648000"/>
            <a:ext cx="4336834" cy="5431345"/>
          </a:xfrm>
          <a:prstGeom prst="rect">
            <a:avLst/>
          </a:prstGeom>
          <a:noFill/>
        </p:spPr>
      </p:pic>
      <p:pic>
        <p:nvPicPr>
          <p:cNvPr id="3074" name="Picture 2" descr="I:\БИБЛИОТЕКА\8-ПЕРВОКУРСНИКУ\С МЕГАПРО\ВЗЯТЬ\ХОЛМОГОРОВА\ХОЛОМОГОРОВА.jpg"/>
          <p:cNvPicPr>
            <a:picLocks noChangeAspect="1" noChangeArrowheads="1"/>
          </p:cNvPicPr>
          <p:nvPr/>
        </p:nvPicPr>
        <p:blipFill>
          <a:blip r:embed="rId3" cstate="print"/>
          <a:srcRect l="1138" t="787" r="1138"/>
          <a:stretch>
            <a:fillRect/>
          </a:stretch>
        </p:blipFill>
        <p:spPr bwMode="auto">
          <a:xfrm rot="21000000">
            <a:off x="504000" y="288000"/>
            <a:ext cx="4292084" cy="630000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:\БИБЛИОТЕКА\8-ПЕРВОКУРСНИКУ\ПРАКТИЧЕСКАЯ\БЬЮДЖЕНТАЛЬ\БЬЮДЖЕНТАЛЬ.jpg"/>
          <p:cNvPicPr>
            <a:picLocks noChangeAspect="1" noChangeArrowheads="1"/>
          </p:cNvPicPr>
          <p:nvPr/>
        </p:nvPicPr>
        <p:blipFill>
          <a:blip r:embed="rId2" cstate="print"/>
          <a:srcRect l="5614"/>
          <a:stretch>
            <a:fillRect/>
          </a:stretch>
        </p:blipFill>
        <p:spPr bwMode="auto">
          <a:xfrm rot="21000000">
            <a:off x="504000" y="264623"/>
            <a:ext cx="4190868" cy="6264000"/>
          </a:xfrm>
          <a:prstGeom prst="rect">
            <a:avLst/>
          </a:prstGeom>
          <a:noFill/>
        </p:spPr>
      </p:pic>
      <p:pic>
        <p:nvPicPr>
          <p:cNvPr id="24579" name="Picture 3" descr="I:\БИБЛИОТЕКА\8-ПЕРВОКУРСНИКУ\ПРАКТИЧЕСКАЯ\БЬЮДЖЕНТАЛЬ\БЬЮДЖЕНТАЛЬ 3.jpg"/>
          <p:cNvPicPr>
            <a:picLocks noChangeAspect="1" noChangeArrowheads="1"/>
          </p:cNvPicPr>
          <p:nvPr/>
        </p:nvPicPr>
        <p:blipFill>
          <a:blip r:embed="rId3" cstate="print"/>
          <a:srcRect l="7922" t="7104" r="4321" b="4440"/>
          <a:stretch>
            <a:fillRect/>
          </a:stretch>
        </p:blipFill>
        <p:spPr bwMode="auto">
          <a:xfrm>
            <a:off x="4432113" y="1071546"/>
            <a:ext cx="4711887" cy="385200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000" y="642922"/>
            <a:ext cx="8229600" cy="846980"/>
          </a:xfrm>
        </p:spPr>
        <p:txBody>
          <a:bodyPr/>
          <a:lstStyle/>
          <a:p>
            <a:pPr algn="ctr"/>
            <a:r>
              <a:rPr lang="ru-RU" dirty="0" smtClean="0"/>
              <a:t>Практическая психология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500177"/>
            <a:ext cx="4429156" cy="4824427"/>
          </a:xfrm>
        </p:spPr>
        <p:txBody>
          <a:bodyPr>
            <a:normAutofit/>
          </a:bodyPr>
          <a:lstStyle/>
          <a:p>
            <a:pPr marL="0" indent="179964" algn="just">
              <a:buNone/>
            </a:pPr>
            <a:r>
              <a:rPr lang="ru-RU" dirty="0" smtClean="0"/>
              <a:t>– это особый вид деятельности психолога, направленный на решение конкретной практической задачи. Для этого требуется получение </a:t>
            </a:r>
            <a:r>
              <a:rPr lang="ru-RU" dirty="0" err="1" smtClean="0"/>
              <a:t>психологичес-кой</a:t>
            </a:r>
            <a:r>
              <a:rPr lang="ru-RU" dirty="0" smtClean="0"/>
              <a:t> информации, ее анализ и разработка решения психологических </a:t>
            </a:r>
            <a:r>
              <a:rPr lang="ru-RU" dirty="0" err="1" smtClean="0"/>
              <a:t>труднос-тей</a:t>
            </a:r>
            <a:r>
              <a:rPr lang="ru-RU" dirty="0" smtClean="0"/>
              <a:t> и проблем. </a:t>
            </a:r>
          </a:p>
          <a:p>
            <a:pPr marL="0" indent="179964" algn="just">
              <a:buNone/>
            </a:pPr>
            <a:r>
              <a:rPr lang="ru-RU" dirty="0" smtClean="0"/>
              <a:t>(По В. Дружинину)</a:t>
            </a:r>
          </a:p>
          <a:p>
            <a:pPr algn="just">
              <a:buNone/>
            </a:pPr>
            <a:endParaRPr lang="ru-RU" dirty="0"/>
          </a:p>
        </p:txBody>
      </p:sp>
      <p:pic>
        <p:nvPicPr>
          <p:cNvPr id="1026" name="Picture 2" descr="C:\Users\klimova\ВЫСТАВКИ\8-ПЕРВОКУРСНИКУ\ПРАКТИЧЕСКАЯ 2\РАБОЧАЯ ПРАКТИЧЕСКОГО\СПРАВОЧНИК ПРАКТИЧЕСКОГО .jp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00" y="1545512"/>
            <a:ext cx="3852000" cy="511200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I:\БИБЛИОТЕКА\8-ПЕРВОКУРСНИКУ\ПРАКТИЧЕСКАЯ\РОЛЛО МЭЙ\РОЛЛО МЭЙ.jpg"/>
          <p:cNvPicPr>
            <a:picLocks noChangeAspect="1" noChangeArrowheads="1"/>
          </p:cNvPicPr>
          <p:nvPr/>
        </p:nvPicPr>
        <p:blipFill>
          <a:blip r:embed="rId2" cstate="print"/>
          <a:srcRect l="1409"/>
          <a:stretch>
            <a:fillRect/>
          </a:stretch>
        </p:blipFill>
        <p:spPr bwMode="auto">
          <a:xfrm rot="21000000">
            <a:off x="504000" y="324000"/>
            <a:ext cx="4318607" cy="6257617"/>
          </a:xfrm>
          <a:prstGeom prst="rect">
            <a:avLst/>
          </a:prstGeom>
          <a:noFill/>
        </p:spPr>
      </p:pic>
      <p:pic>
        <p:nvPicPr>
          <p:cNvPr id="31746" name="Picture 2" descr="I:\БИБЛИОТЕКА\8-ПЕРВОКУРСНИКУ\ПРАКТИЧЕСКАЯ\РОЛЛО МЭЙ\РОЛЛО МЭЙ 2.jpg"/>
          <p:cNvPicPr>
            <a:picLocks noChangeAspect="1" noChangeArrowheads="1"/>
          </p:cNvPicPr>
          <p:nvPr/>
        </p:nvPicPr>
        <p:blipFill>
          <a:blip r:embed="rId3" cstate="print"/>
          <a:srcRect l="4407" t="5203" r="2204" b="3469"/>
          <a:stretch>
            <a:fillRect/>
          </a:stretch>
        </p:blipFill>
        <p:spPr bwMode="auto">
          <a:xfrm>
            <a:off x="4929190" y="1000108"/>
            <a:ext cx="4214811" cy="4884009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I:\БИБЛИОТЕКА\8-ПЕРВОКУРСНИКУ\ПРАКТИЧЕСКАЯ\МОРЕНО\МОРЕНО 2.jpg"/>
          <p:cNvPicPr>
            <a:picLocks noChangeAspect="1" noChangeArrowheads="1"/>
          </p:cNvPicPr>
          <p:nvPr/>
        </p:nvPicPr>
        <p:blipFill>
          <a:blip r:embed="rId2" cstate="print"/>
          <a:srcRect l="9156" t="7845" r="22537" b="20102"/>
          <a:stretch>
            <a:fillRect/>
          </a:stretch>
        </p:blipFill>
        <p:spPr bwMode="auto">
          <a:xfrm>
            <a:off x="5328000" y="432000"/>
            <a:ext cx="3832646" cy="5616000"/>
          </a:xfrm>
          <a:prstGeom prst="rect">
            <a:avLst/>
          </a:prstGeom>
          <a:noFill/>
        </p:spPr>
      </p:pic>
      <p:pic>
        <p:nvPicPr>
          <p:cNvPr id="26627" name="Picture 3" descr="I:\БИБЛИОТЕКА\8-ПЕРВОКУРСНИКУ\ПРАКТИЧЕСКАЯ\МОРЕНО\МОРЕН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00000">
            <a:off x="504000" y="324000"/>
            <a:ext cx="4336036" cy="622800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:\БИБЛИОТЕКА\8-ПЕРВОКУРСНИКУ\ПРАКТИЧЕСКАЯ 2\НЛ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00000">
            <a:off x="511238" y="324000"/>
            <a:ext cx="4295462" cy="6264000"/>
          </a:xfrm>
          <a:prstGeom prst="rect">
            <a:avLst/>
          </a:prstGeom>
          <a:noFill/>
        </p:spPr>
      </p:pic>
      <p:pic>
        <p:nvPicPr>
          <p:cNvPr id="5123" name="Picture 3" descr="I:\БИБЛИОТЕКА\8-ПЕРВОКУРСНИКУ\ПРАКТИЧЕСКАЯ 2\НЛП 2.jpg"/>
          <p:cNvPicPr>
            <a:picLocks noChangeAspect="1" noChangeArrowheads="1"/>
          </p:cNvPicPr>
          <p:nvPr/>
        </p:nvPicPr>
        <p:blipFill>
          <a:blip r:embed="rId3" cstate="print"/>
          <a:srcRect l="6275" t="4081" r="9761" b="18245"/>
          <a:stretch>
            <a:fillRect/>
          </a:stretch>
        </p:blipFill>
        <p:spPr bwMode="auto">
          <a:xfrm>
            <a:off x="5115918" y="756000"/>
            <a:ext cx="4028082" cy="5411904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I:\БИБЛИОТЕКА\8-ПЕРВОКУРСНИКУ\ПРАКТИЧЕСКАЯ\НЛП\НЛП.jpg"/>
          <p:cNvPicPr>
            <a:picLocks noChangeAspect="1" noChangeArrowheads="1"/>
          </p:cNvPicPr>
          <p:nvPr/>
        </p:nvPicPr>
        <p:blipFill>
          <a:blip r:embed="rId2" cstate="print"/>
          <a:srcRect l="1495"/>
          <a:stretch>
            <a:fillRect/>
          </a:stretch>
        </p:blipFill>
        <p:spPr bwMode="auto">
          <a:xfrm rot="21000000">
            <a:off x="540000" y="288000"/>
            <a:ext cx="4047769" cy="6264000"/>
          </a:xfrm>
          <a:prstGeom prst="rect">
            <a:avLst/>
          </a:prstGeom>
          <a:noFill/>
        </p:spPr>
      </p:pic>
      <p:pic>
        <p:nvPicPr>
          <p:cNvPr id="27650" name="Picture 2" descr="I:\БИБЛИОТЕКА\8-ПЕРВОКУРСНИКУ\ПРАКТИЧЕСКАЯ\НЛП\НЛП 3.jpg"/>
          <p:cNvPicPr>
            <a:picLocks noChangeAspect="1" noChangeArrowheads="1"/>
          </p:cNvPicPr>
          <p:nvPr/>
        </p:nvPicPr>
        <p:blipFill>
          <a:blip r:embed="rId3" cstate="print"/>
          <a:srcRect l="4801" t="1652" r="2401" b="1652"/>
          <a:stretch>
            <a:fillRect/>
          </a:stretch>
        </p:blipFill>
        <p:spPr bwMode="auto">
          <a:xfrm>
            <a:off x="4752000" y="1214421"/>
            <a:ext cx="4421260" cy="446400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 descr="I:\БИБЛИОТЕКА\8-ПЕРВОКУРСНИКУ\ПРАКТИЧЕСКАЯ\ЭКСТРЕМАЛЬНЫЕ СИТУАЦИИ\ЭКСТРЕМАЛЬНЫЕ СИТУАЦ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00000">
            <a:off x="501050" y="290280"/>
            <a:ext cx="4021218" cy="6264000"/>
          </a:xfrm>
          <a:prstGeom prst="rect">
            <a:avLst/>
          </a:prstGeom>
          <a:noFill/>
        </p:spPr>
      </p:pic>
      <p:pic>
        <p:nvPicPr>
          <p:cNvPr id="37890" name="Picture 2" descr="I:\БИБЛИОТЕКА\8-ПЕРВОКУРСНИКУ\ПРАКТИЧЕСКАЯ\ЭКСТРЕМАЛЬНЫЕ СИТУАЦИИ\ЭКСТРЕМАЛЬНЫЕ СИТУАЦИИ 2.jpg"/>
          <p:cNvPicPr>
            <a:picLocks noChangeAspect="1" noChangeArrowheads="1"/>
          </p:cNvPicPr>
          <p:nvPr/>
        </p:nvPicPr>
        <p:blipFill>
          <a:blip r:embed="rId3" cstate="print"/>
          <a:srcRect l="22062" t="1479" r="8667" b="67041"/>
          <a:stretch>
            <a:fillRect/>
          </a:stretch>
        </p:blipFill>
        <p:spPr bwMode="auto">
          <a:xfrm>
            <a:off x="4526831" y="1714488"/>
            <a:ext cx="4617169" cy="3354124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:\БИБЛИОТЕКА\8-ПЕРВОКУРСНИКУ\ПРАКТИЧЕСКАЯ\КОЗЛОВ\КОЗЛО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00000">
            <a:off x="505613" y="322653"/>
            <a:ext cx="4310970" cy="6192000"/>
          </a:xfrm>
          <a:prstGeom prst="rect">
            <a:avLst/>
          </a:prstGeom>
          <a:noFill/>
        </p:spPr>
      </p:pic>
      <p:pic>
        <p:nvPicPr>
          <p:cNvPr id="25603" name="Picture 3" descr="I:\БИБЛИОТЕКА\8-ПЕРВОКУРСНИКУ\ПРАКТИЧЕСКАЯ\КОЗЛОВ\КОЗЛОВ 3.jpg"/>
          <p:cNvPicPr>
            <a:picLocks noChangeAspect="1" noChangeArrowheads="1"/>
          </p:cNvPicPr>
          <p:nvPr/>
        </p:nvPicPr>
        <p:blipFill>
          <a:blip r:embed="rId3" cstate="print"/>
          <a:srcRect l="4963" t="4691" r="2481" b="2814"/>
          <a:stretch>
            <a:fillRect/>
          </a:stretch>
        </p:blipFill>
        <p:spPr bwMode="auto">
          <a:xfrm>
            <a:off x="4680000" y="1428736"/>
            <a:ext cx="4495453" cy="396000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 descr="I:\БИБЛИОТЕКА\8-ПЕРВОКУРСНИКУ\ПРАКТИЧЕСКАЯ\ФОН ФРАНЦ\ФОН ФРАНЦ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00000">
            <a:off x="504000" y="324000"/>
            <a:ext cx="4308464" cy="6188400"/>
          </a:xfrm>
          <a:prstGeom prst="rect">
            <a:avLst/>
          </a:prstGeom>
          <a:noFill/>
        </p:spPr>
      </p:pic>
      <p:pic>
        <p:nvPicPr>
          <p:cNvPr id="36866" name="Picture 2" descr="I:\БИБЛИОТЕКА\8-ПЕРВОКУРСНИКУ\ПРАКТИЧЕСКАЯ\ФОН ФРАНЦ\ФОН ФРАНЦ 3.jpg"/>
          <p:cNvPicPr>
            <a:picLocks noChangeAspect="1" noChangeArrowheads="1"/>
          </p:cNvPicPr>
          <p:nvPr/>
        </p:nvPicPr>
        <p:blipFill>
          <a:blip r:embed="rId3" cstate="print"/>
          <a:srcRect l="4374" t="1428" r="1750" b="2856"/>
          <a:stretch>
            <a:fillRect/>
          </a:stretch>
        </p:blipFill>
        <p:spPr bwMode="auto">
          <a:xfrm>
            <a:off x="4643438" y="1000108"/>
            <a:ext cx="4500563" cy="4825809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 descr="I:\БИБЛИОТЕКА\8-ПЕРВОКУРСНИКУ\С МЕГАПРО\Ф.bmp"/>
          <p:cNvPicPr>
            <a:picLocks noChangeAspect="1" noChangeArrowheads="1"/>
          </p:cNvPicPr>
          <p:nvPr/>
        </p:nvPicPr>
        <p:blipFill>
          <a:blip r:embed="rId2" cstate="print"/>
          <a:srcRect l="2286" t="787" r="2286" b="787"/>
          <a:stretch>
            <a:fillRect/>
          </a:stretch>
        </p:blipFill>
        <p:spPr bwMode="auto">
          <a:xfrm rot="21000000">
            <a:off x="504000" y="324000"/>
            <a:ext cx="4118875" cy="6166800"/>
          </a:xfrm>
          <a:prstGeom prst="rect">
            <a:avLst/>
          </a:prstGeom>
          <a:noFill/>
        </p:spPr>
      </p:pic>
      <p:pic>
        <p:nvPicPr>
          <p:cNvPr id="39938" name="Picture 2" descr="I:\БИБЛИОТЕКА\8-ПЕРВОКУРСНИКУ\С МЕГАПРО\ФОН ФРАНЦ.bmp"/>
          <p:cNvPicPr>
            <a:picLocks noChangeAspect="1" noChangeArrowheads="1"/>
          </p:cNvPicPr>
          <p:nvPr/>
        </p:nvPicPr>
        <p:blipFill>
          <a:blip r:embed="rId3" cstate="print"/>
          <a:srcRect l="11339" t="958" r="3092" b="1915"/>
          <a:stretch>
            <a:fillRect/>
          </a:stretch>
        </p:blipFill>
        <p:spPr bwMode="auto">
          <a:xfrm>
            <a:off x="4661296" y="684000"/>
            <a:ext cx="4482704" cy="5476857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I:\БИБЛИОТЕКА\8-ПЕРВОКУРСНИКУ\С МЕГАПРО\СТЮАРТ (2).bmp"/>
          <p:cNvPicPr>
            <a:picLocks noChangeAspect="1" noChangeArrowheads="1"/>
          </p:cNvPicPr>
          <p:nvPr/>
        </p:nvPicPr>
        <p:blipFill>
          <a:blip r:embed="rId2" cstate="print"/>
          <a:srcRect l="1120" t="787" r="1120"/>
          <a:stretch>
            <a:fillRect/>
          </a:stretch>
        </p:blipFill>
        <p:spPr bwMode="auto">
          <a:xfrm rot="21000000">
            <a:off x="468000" y="324000"/>
            <a:ext cx="4312743" cy="6228000"/>
          </a:xfrm>
          <a:prstGeom prst="rect">
            <a:avLst/>
          </a:prstGeom>
          <a:noFill/>
        </p:spPr>
      </p:pic>
      <p:pic>
        <p:nvPicPr>
          <p:cNvPr id="1026" name="Picture 2" descr="J:\БИБЛИОТЕКА\8-ПЕРВОКУРСНИКУ\С МЕГАПРО\ВЗЯТЬ\ВЗЯТО\СТЮАРТ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4925" y="1484784"/>
            <a:ext cx="4029075" cy="379095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 descr="I:\БИБЛИОТЕКА\8-ПЕРВОКУРСНИКУ\С МЕГАПРО\ВАСИЛЕЦ 1.bmp"/>
          <p:cNvPicPr>
            <a:picLocks noChangeAspect="1" noChangeArrowheads="1"/>
          </p:cNvPicPr>
          <p:nvPr/>
        </p:nvPicPr>
        <p:blipFill>
          <a:blip r:embed="rId2" cstate="print"/>
          <a:srcRect l="1196" t="787" r="2392"/>
          <a:stretch>
            <a:fillRect/>
          </a:stretch>
        </p:blipFill>
        <p:spPr bwMode="auto">
          <a:xfrm rot="21000000">
            <a:off x="538211" y="289378"/>
            <a:ext cx="4030404" cy="6300000"/>
          </a:xfrm>
          <a:prstGeom prst="rect">
            <a:avLst/>
          </a:prstGeom>
          <a:noFill/>
        </p:spPr>
      </p:pic>
      <p:pic>
        <p:nvPicPr>
          <p:cNvPr id="40962" name="Picture 2" descr="I:\БИБЛИОТЕКА\8-ПЕРВОКУРСНИКУ\С МЕГАПРО\ВАСИДЕЦ 2.bmp"/>
          <p:cNvPicPr>
            <a:picLocks noChangeAspect="1" noChangeArrowheads="1"/>
          </p:cNvPicPr>
          <p:nvPr/>
        </p:nvPicPr>
        <p:blipFill>
          <a:blip r:embed="rId3" cstate="print"/>
          <a:srcRect l="4035" t="3070" r="1009" b="3070"/>
          <a:stretch>
            <a:fillRect/>
          </a:stretch>
        </p:blipFill>
        <p:spPr bwMode="auto">
          <a:xfrm>
            <a:off x="4068000" y="972000"/>
            <a:ext cx="5083055" cy="4952818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1" y="857233"/>
            <a:ext cx="4357718" cy="5467368"/>
          </a:xfrm>
        </p:spPr>
        <p:txBody>
          <a:bodyPr>
            <a:normAutofit/>
          </a:bodyPr>
          <a:lstStyle/>
          <a:p>
            <a:pPr marL="0" indent="179964" algn="just">
              <a:buNone/>
            </a:pPr>
            <a:endParaRPr lang="ru-RU" sz="800" dirty="0" smtClean="0"/>
          </a:p>
          <a:p>
            <a:pPr marL="0" indent="179964" algn="just">
              <a:buNone/>
            </a:pPr>
            <a:endParaRPr lang="ru-RU" dirty="0" smtClean="0"/>
          </a:p>
          <a:p>
            <a:pPr marL="0" indent="179964" algn="just">
              <a:buNone/>
            </a:pPr>
            <a:r>
              <a:rPr lang="ru-RU" dirty="0" smtClean="0"/>
              <a:t>Практическая психология включает в себя психодиагностику, </a:t>
            </a:r>
            <a:r>
              <a:rPr lang="ru-RU" dirty="0" err="1" smtClean="0"/>
              <a:t>психо-логическое</a:t>
            </a:r>
            <a:r>
              <a:rPr lang="ru-RU" dirty="0" smtClean="0"/>
              <a:t> </a:t>
            </a:r>
            <a:r>
              <a:rPr lang="ru-RU" dirty="0" err="1" smtClean="0"/>
              <a:t>консультирова-ние</a:t>
            </a:r>
            <a:r>
              <a:rPr lang="ru-RU" dirty="0" smtClean="0"/>
              <a:t>, </a:t>
            </a:r>
            <a:r>
              <a:rPr lang="ru-RU" dirty="0" err="1" smtClean="0"/>
              <a:t>психокоррекцию</a:t>
            </a:r>
            <a:r>
              <a:rPr lang="ru-RU" dirty="0" smtClean="0"/>
              <a:t>, </a:t>
            </a:r>
            <a:r>
              <a:rPr lang="ru-RU" dirty="0" err="1" smtClean="0"/>
              <a:t>пси-хотерапию</a:t>
            </a:r>
            <a:r>
              <a:rPr lang="ru-RU" dirty="0" smtClean="0"/>
              <a:t>, </a:t>
            </a:r>
            <a:r>
              <a:rPr lang="ru-RU" dirty="0" err="1" smtClean="0"/>
              <a:t>психопро-филактику</a:t>
            </a:r>
            <a:r>
              <a:rPr lang="ru-RU" dirty="0" smtClean="0"/>
              <a:t>, и проводится в форме индивидуальной, парной или групповой работы.</a:t>
            </a:r>
          </a:p>
        </p:txBody>
      </p:sp>
      <p:pic>
        <p:nvPicPr>
          <p:cNvPr id="2050" name="Picture 2" descr="C:\Users\klimova\ВЫСТАВКИ\8-ПЕРВОКУРСНИКУ\ПРАКТИЧЕСКАЯ 2\РАБОЧАЯ ПРАКТИЧЕСКОГО\РАБОЧАЯ ПРАКТИЧЕСК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00" y="828000"/>
            <a:ext cx="4032000" cy="5791304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 descr="I:\БИБЛИОТЕКА\8-ПЕРВОКУРСНИКУ\С МЕГАПРО\!ТИДОР.bmp"/>
          <p:cNvPicPr>
            <a:picLocks noChangeAspect="1" noChangeArrowheads="1"/>
          </p:cNvPicPr>
          <p:nvPr/>
        </p:nvPicPr>
        <p:blipFill>
          <a:blip r:embed="rId2" cstate="print"/>
          <a:srcRect l="2314" t="525" r="3085" b="525"/>
          <a:stretch>
            <a:fillRect/>
          </a:stretch>
        </p:blipFill>
        <p:spPr bwMode="auto">
          <a:xfrm rot="21000000">
            <a:off x="504000" y="288000"/>
            <a:ext cx="4102336" cy="6305104"/>
          </a:xfrm>
          <a:prstGeom prst="rect">
            <a:avLst/>
          </a:prstGeom>
          <a:noFill/>
        </p:spPr>
      </p:pic>
      <p:pic>
        <p:nvPicPr>
          <p:cNvPr id="41986" name="Picture 2" descr="I:\БИБЛИОТЕКА\8-ПЕРВОКУРСНИКУ\С МЕГАПРО\!ТИДОР 2.bmp"/>
          <p:cNvPicPr>
            <a:picLocks noChangeAspect="1" noChangeArrowheads="1"/>
          </p:cNvPicPr>
          <p:nvPr/>
        </p:nvPicPr>
        <p:blipFill>
          <a:blip r:embed="rId3" cstate="print"/>
          <a:srcRect l="10297" t="7699" r="13325" b="6999"/>
          <a:stretch>
            <a:fillRect/>
          </a:stretch>
        </p:blipFill>
        <p:spPr bwMode="auto">
          <a:xfrm>
            <a:off x="4604506" y="1124744"/>
            <a:ext cx="4539494" cy="438749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:\БИБЛИОТЕКА\8-ПЕРВОКУРСНИКУ\С МЕГАПРО\ВЗЯТЬ\РАССТАНОВКИ 2.jpg"/>
          <p:cNvPicPr>
            <a:picLocks noChangeAspect="1" noChangeArrowheads="1"/>
          </p:cNvPicPr>
          <p:nvPr/>
        </p:nvPicPr>
        <p:blipFill>
          <a:blip r:embed="rId2" cstate="print"/>
          <a:srcRect l="4535" t="2362" r="2268"/>
          <a:stretch>
            <a:fillRect/>
          </a:stretch>
        </p:blipFill>
        <p:spPr bwMode="auto">
          <a:xfrm rot="21000000">
            <a:off x="510422" y="288000"/>
            <a:ext cx="4176078" cy="6300000"/>
          </a:xfrm>
          <a:prstGeom prst="rect">
            <a:avLst/>
          </a:prstGeom>
          <a:noFill/>
        </p:spPr>
      </p:pic>
      <p:pic>
        <p:nvPicPr>
          <p:cNvPr id="4099" name="Picture 3" descr="I:\БИБЛИОТЕКА\8-ПЕРВОКУРСНИКУ\С МЕГАПРО\ВЗЯТЬ\РАССТАНОВКИ.jpg"/>
          <p:cNvPicPr>
            <a:picLocks noChangeAspect="1" noChangeArrowheads="1"/>
          </p:cNvPicPr>
          <p:nvPr/>
        </p:nvPicPr>
        <p:blipFill>
          <a:blip r:embed="rId3" cstate="print"/>
          <a:srcRect l="4854" t="920" r="5825"/>
          <a:stretch>
            <a:fillRect/>
          </a:stretch>
        </p:blipFill>
        <p:spPr bwMode="auto">
          <a:xfrm>
            <a:off x="4608000" y="936000"/>
            <a:ext cx="4544543" cy="531720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I:\БИБЛИОТЕКА\8-ПЕРВОКУРСНИКУ\С МЕГАПРО\ВЗЯТЬ\ХОРНИ 2.jpg"/>
          <p:cNvPicPr>
            <a:picLocks noChangeAspect="1" noChangeArrowheads="1"/>
          </p:cNvPicPr>
          <p:nvPr/>
        </p:nvPicPr>
        <p:blipFill>
          <a:blip r:embed="rId2" cstate="print"/>
          <a:srcRect l="1181" t="787" r="2362" b="787"/>
          <a:stretch>
            <a:fillRect/>
          </a:stretch>
        </p:blipFill>
        <p:spPr bwMode="auto">
          <a:xfrm rot="21000000">
            <a:off x="500991" y="362316"/>
            <a:ext cx="3998395" cy="6120000"/>
          </a:xfrm>
          <a:prstGeom prst="rect">
            <a:avLst/>
          </a:prstGeom>
          <a:noFill/>
        </p:spPr>
      </p:pic>
      <p:pic>
        <p:nvPicPr>
          <p:cNvPr id="5122" name="Picture 2" descr="I:\БИБЛИОТЕКА\8-ПЕРВОКУРСНИКУ\С МЕГАПРО\ВЗЯТЬ\ХОРНИ.jpg"/>
          <p:cNvPicPr>
            <a:picLocks noChangeAspect="1" noChangeArrowheads="1"/>
          </p:cNvPicPr>
          <p:nvPr/>
        </p:nvPicPr>
        <p:blipFill>
          <a:blip r:embed="rId3" cstate="print"/>
          <a:srcRect l="6279" t="3322" r="4485" b="6644"/>
          <a:stretch>
            <a:fillRect/>
          </a:stretch>
        </p:blipFill>
        <p:spPr bwMode="auto">
          <a:xfrm>
            <a:off x="3996049" y="1080000"/>
            <a:ext cx="5152844" cy="421200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I:\БИБЛИОТЕКА\8-ПЕРВОКУРСНИКУ\С МЕГАПРО\ВЗЯТЬ\ДЕЛОВОЕ ОБЩЕНИЕ.jpg"/>
          <p:cNvPicPr>
            <a:picLocks noChangeAspect="1" noChangeArrowheads="1"/>
          </p:cNvPicPr>
          <p:nvPr/>
        </p:nvPicPr>
        <p:blipFill>
          <a:blip r:embed="rId2" cstate="print"/>
          <a:srcRect r="1246"/>
          <a:stretch>
            <a:fillRect/>
          </a:stretch>
        </p:blipFill>
        <p:spPr bwMode="auto">
          <a:xfrm>
            <a:off x="4860000" y="1412775"/>
            <a:ext cx="4275569" cy="4320000"/>
          </a:xfrm>
          <a:prstGeom prst="rect">
            <a:avLst/>
          </a:prstGeom>
          <a:noFill/>
        </p:spPr>
      </p:pic>
      <p:pic>
        <p:nvPicPr>
          <p:cNvPr id="6146" name="Picture 2" descr="I:\БИБЛИОТЕКА\8-ПЕРВОКУРСНИКУ\С МЕГАПРО\ВЗЯТЬ\ДЕЛОВОЕ ОБЩЕНИЕ.bmp"/>
          <p:cNvPicPr>
            <a:picLocks noChangeAspect="1" noChangeArrowheads="1"/>
          </p:cNvPicPr>
          <p:nvPr/>
        </p:nvPicPr>
        <p:blipFill>
          <a:blip r:embed="rId3" cstate="print"/>
          <a:srcRect l="774" t="1050" r="774" b="525"/>
          <a:stretch>
            <a:fillRect/>
          </a:stretch>
        </p:blipFill>
        <p:spPr bwMode="auto">
          <a:xfrm rot="21000000">
            <a:off x="504000" y="288000"/>
            <a:ext cx="4248469" cy="6266583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 rot="20701671">
            <a:off x="718831" y="909981"/>
            <a:ext cx="7706861" cy="5040000"/>
          </a:xfrm>
          <a:prstGeom prst="verticalScroll">
            <a:avLst>
              <a:gd name="adj" fmla="val 4491"/>
            </a:avLst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62500" lnSpcReduction="20000"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sz="1000" dirty="0" smtClean="0">
                <a:solidFill>
                  <a:schemeClr val="tx1"/>
                </a:solidFill>
                <a:latin typeface="Monotype Corsiva" pitchFamily="66" charset="0"/>
              </a:rPr>
              <a:t> </a:t>
            </a:r>
          </a:p>
          <a:p>
            <a:pPr algn="ctr">
              <a:spcBef>
                <a:spcPts val="0"/>
              </a:spcBef>
              <a:buNone/>
            </a:pPr>
            <a:endParaRPr lang="ru-RU" sz="1000" dirty="0" smtClean="0">
              <a:solidFill>
                <a:schemeClr val="tx1"/>
              </a:solidFill>
              <a:latin typeface="Monotype Corsiva" pitchFamily="66" charset="0"/>
            </a:endParaRPr>
          </a:p>
          <a:p>
            <a:pPr algn="ctr">
              <a:spcBef>
                <a:spcPts val="0"/>
              </a:spcBef>
              <a:buNone/>
            </a:pPr>
            <a:endParaRPr lang="ru-RU" sz="1000" dirty="0" smtClean="0">
              <a:solidFill>
                <a:schemeClr val="tx1"/>
              </a:solidFill>
              <a:latin typeface="Monotype Corsiva" pitchFamily="66" charset="0"/>
            </a:endParaRPr>
          </a:p>
          <a:p>
            <a:pPr algn="ctr">
              <a:spcBef>
                <a:spcPts val="0"/>
              </a:spcBef>
              <a:buNone/>
            </a:pPr>
            <a:endParaRPr lang="ru-RU" sz="1000" dirty="0" smtClean="0">
              <a:solidFill>
                <a:schemeClr val="tx1"/>
              </a:solidFill>
              <a:latin typeface="Monotype Corsiva" pitchFamily="66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5400" dirty="0" smtClean="0">
                <a:solidFill>
                  <a:schemeClr val="tx1"/>
                </a:solidFill>
                <a:latin typeface="Monotype Corsiva" pitchFamily="66" charset="0"/>
              </a:rPr>
              <a:t>Выставка подготовлена отделом ЗНБ  ЮФУ при АПП. 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5400" dirty="0" smtClean="0">
                <a:solidFill>
                  <a:schemeClr val="tx1"/>
                </a:solidFill>
                <a:latin typeface="Monotype Corsiva" pitchFamily="66" charset="0"/>
              </a:rPr>
              <a:t>Консультанты: Л.И.Габдулина, </a:t>
            </a:r>
            <a:r>
              <a:rPr lang="ru-RU" sz="5400" dirty="0" err="1" smtClean="0">
                <a:solidFill>
                  <a:schemeClr val="tx1"/>
                </a:solidFill>
                <a:latin typeface="Monotype Corsiva" pitchFamily="66" charset="0"/>
              </a:rPr>
              <a:t>к.пс.н</a:t>
            </a:r>
            <a:r>
              <a:rPr lang="ru-RU" sz="5400" dirty="0" smtClean="0">
                <a:solidFill>
                  <a:schemeClr val="tx1"/>
                </a:solidFill>
                <a:latin typeface="Monotype Corsiva" pitchFamily="66" charset="0"/>
              </a:rPr>
              <a:t>.,  Ю.Бердянская, магистрант.</a:t>
            </a:r>
          </a:p>
          <a:p>
            <a:pPr algn="ctr">
              <a:spcBef>
                <a:spcPts val="0"/>
              </a:spcBef>
              <a:buNone/>
            </a:pPr>
            <a:endParaRPr lang="ru-RU" sz="1800" dirty="0" smtClean="0">
              <a:solidFill>
                <a:schemeClr val="tx1"/>
              </a:solidFill>
              <a:latin typeface="Monotype Corsiva" pitchFamily="66" charset="0"/>
            </a:endParaRPr>
          </a:p>
          <a:p>
            <a:pPr algn="ctr">
              <a:spcBef>
                <a:spcPts val="0"/>
              </a:spcBef>
              <a:buNone/>
            </a:pPr>
            <a:endParaRPr lang="ru-RU" sz="1800" dirty="0" smtClean="0">
              <a:solidFill>
                <a:schemeClr val="tx1"/>
              </a:solidFill>
              <a:latin typeface="Monotype Corsiva" pitchFamily="66" charset="0"/>
            </a:endParaRPr>
          </a:p>
          <a:p>
            <a:pPr algn="ctr">
              <a:spcBef>
                <a:spcPts val="0"/>
              </a:spcBef>
              <a:buNone/>
            </a:pPr>
            <a:endParaRPr lang="ru-RU" sz="1800" dirty="0" smtClean="0">
              <a:solidFill>
                <a:schemeClr val="tx1"/>
              </a:solidFill>
              <a:latin typeface="Monotype Corsiva" pitchFamily="66" charset="0"/>
            </a:endParaRPr>
          </a:p>
          <a:p>
            <a:pPr algn="ctr">
              <a:spcBef>
                <a:spcPts val="0"/>
              </a:spcBef>
              <a:buNone/>
            </a:pPr>
            <a:endParaRPr lang="ru-RU" sz="1800" dirty="0" smtClean="0">
              <a:solidFill>
                <a:schemeClr val="tx1"/>
              </a:solidFill>
              <a:latin typeface="Monotype Corsiva" pitchFamily="66" charset="0"/>
            </a:endParaRPr>
          </a:p>
          <a:p>
            <a:pPr algn="ctr">
              <a:spcBef>
                <a:spcPts val="0"/>
              </a:spcBef>
              <a:buNone/>
            </a:pPr>
            <a:endParaRPr lang="ru-RU" sz="1800" dirty="0" smtClean="0">
              <a:solidFill>
                <a:schemeClr val="tx1"/>
              </a:solidFill>
              <a:latin typeface="Monotype Corsiva" pitchFamily="66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4900" dirty="0" smtClean="0">
                <a:solidFill>
                  <a:schemeClr val="tx1"/>
                </a:solidFill>
                <a:latin typeface="Monotype Corsiva" pitchFamily="66" charset="0"/>
              </a:rPr>
              <a:t>На выставке представлены: 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4900" dirty="0" smtClean="0">
                <a:solidFill>
                  <a:schemeClr val="tx1"/>
                </a:solidFill>
                <a:latin typeface="Monotype Corsiva" pitchFamily="66" charset="0"/>
              </a:rPr>
              <a:t>2 учебника, 7 пособий</a:t>
            </a:r>
            <a:r>
              <a:rPr lang="ru-RU" sz="4900" dirty="0" smtClean="0">
                <a:solidFill>
                  <a:schemeClr val="tx1"/>
                </a:solidFill>
                <a:latin typeface="Monotype Corsiva" pitchFamily="66" charset="0"/>
              </a:rPr>
              <a:t>, </a:t>
            </a:r>
            <a:r>
              <a:rPr lang="ru-RU" sz="4900" dirty="0" smtClean="0">
                <a:solidFill>
                  <a:schemeClr val="tx1"/>
                </a:solidFill>
                <a:latin typeface="Monotype Corsiva" pitchFamily="66" charset="0"/>
              </a:rPr>
              <a:t>20 </a:t>
            </a:r>
            <a:r>
              <a:rPr lang="ru-RU" sz="4900" dirty="0" smtClean="0">
                <a:solidFill>
                  <a:schemeClr val="tx1"/>
                </a:solidFill>
                <a:latin typeface="Monotype Corsiva" pitchFamily="66" charset="0"/>
              </a:rPr>
              <a:t>трудов и монографий</a:t>
            </a:r>
            <a:r>
              <a:rPr lang="ru-RU" sz="4900" dirty="0" smtClean="0">
                <a:solidFill>
                  <a:schemeClr val="tx1"/>
                </a:solidFill>
                <a:latin typeface="Monotype Corsiva" pitchFamily="66" charset="0"/>
              </a:rPr>
              <a:t>, 2 справочника, </a:t>
            </a:r>
            <a:r>
              <a:rPr lang="ru-RU" sz="4900" dirty="0" smtClean="0">
                <a:solidFill>
                  <a:schemeClr val="tx1"/>
                </a:solidFill>
                <a:latin typeface="Monotype Corsiva" pitchFamily="66" charset="0"/>
              </a:rPr>
              <a:t>которые доступны для работы в читальном зале и/или на абонементе отдела.</a:t>
            </a:r>
            <a:endParaRPr lang="ru-RU" sz="3600" dirty="0" smtClean="0">
              <a:solidFill>
                <a:schemeClr val="tx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G:\8-ПЕРВОКУРСНИКУ\ПРАКТИЧЕСКАЯ 2\ВЗЯТО\ЮНГ 2 2.jpg"/>
          <p:cNvPicPr>
            <a:picLocks noChangeAspect="1" noChangeArrowheads="1"/>
          </p:cNvPicPr>
          <p:nvPr/>
        </p:nvPicPr>
        <p:blipFill>
          <a:blip r:embed="rId2" cstate="print"/>
          <a:srcRect l="20247" t="12415" r="11699" b="10345"/>
          <a:stretch>
            <a:fillRect/>
          </a:stretch>
        </p:blipFill>
        <p:spPr bwMode="auto">
          <a:xfrm>
            <a:off x="5004000" y="1785926"/>
            <a:ext cx="4255039" cy="3150435"/>
          </a:xfrm>
          <a:prstGeom prst="rect">
            <a:avLst/>
          </a:prstGeom>
          <a:noFill/>
        </p:spPr>
      </p:pic>
      <p:pic>
        <p:nvPicPr>
          <p:cNvPr id="1026" name="Picture 2" descr="I:\БИБЛИОТЕКА\8-ПЕРВОКУРСНИКУ\ПРАКТИЧЕСКАЯ 2\ЮНГ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00000">
            <a:off x="498782" y="283304"/>
            <a:ext cx="4229621" cy="637200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I:\БИБЛИОТЕКА\8-ПЕРВОКУРСНИКУ\ПРАКТИЧЕСКАЯ\БУРЛАЧУК\БУРЛАЧУК.jpg"/>
          <p:cNvPicPr>
            <a:picLocks noChangeAspect="1" noChangeArrowheads="1"/>
          </p:cNvPicPr>
          <p:nvPr/>
        </p:nvPicPr>
        <p:blipFill>
          <a:blip r:embed="rId2" cstate="print"/>
          <a:srcRect l="5407"/>
          <a:stretch>
            <a:fillRect/>
          </a:stretch>
        </p:blipFill>
        <p:spPr bwMode="auto">
          <a:xfrm rot="21000000">
            <a:off x="504006" y="314901"/>
            <a:ext cx="4125305" cy="6228000"/>
          </a:xfrm>
          <a:prstGeom prst="rect">
            <a:avLst/>
          </a:prstGeom>
          <a:noFill/>
        </p:spPr>
      </p:pic>
      <p:pic>
        <p:nvPicPr>
          <p:cNvPr id="23555" name="Picture 3" descr="I:\БИБЛИОТЕКА\8-ПЕРВОКУРСНИКУ\ПРАКТИЧЕСКАЯ\БУРЛАЧУК\БУРЛАЧУК 3.jpg"/>
          <p:cNvPicPr>
            <a:picLocks noChangeAspect="1" noChangeArrowheads="1"/>
          </p:cNvPicPr>
          <p:nvPr/>
        </p:nvPicPr>
        <p:blipFill>
          <a:blip r:embed="rId3" cstate="print"/>
          <a:srcRect l="5015" t="6278" r="3761" b="3924"/>
          <a:stretch>
            <a:fillRect/>
          </a:stretch>
        </p:blipFill>
        <p:spPr bwMode="auto">
          <a:xfrm>
            <a:off x="3924000" y="1440006"/>
            <a:ext cx="5238130" cy="4119844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8-ПЕРВОКУРСНИКУ\ПРАКТИЧЕСКАЯ\ФИЛАТОВ\ФИЛАТОВ 2.jpg"/>
          <p:cNvPicPr>
            <a:picLocks noChangeAspect="1" noChangeArrowheads="1"/>
          </p:cNvPicPr>
          <p:nvPr/>
        </p:nvPicPr>
        <p:blipFill>
          <a:blip r:embed="rId2" cstate="print"/>
          <a:srcRect l="9390" t="19213" r="32866" b="38932"/>
          <a:stretch>
            <a:fillRect/>
          </a:stretch>
        </p:blipFill>
        <p:spPr bwMode="auto">
          <a:xfrm>
            <a:off x="4788000" y="1635799"/>
            <a:ext cx="4355645" cy="3257302"/>
          </a:xfrm>
          <a:prstGeom prst="rect">
            <a:avLst/>
          </a:prstGeom>
          <a:noFill/>
        </p:spPr>
      </p:pic>
      <p:pic>
        <p:nvPicPr>
          <p:cNvPr id="35842" name="Picture 2" descr="I:\БИБЛИОТЕКА\8-ПЕРВОКУРСНИКУ\ПРАКТИЧЕСКАЯ\ФИЛАТОВ\ФИЛАТО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00000">
            <a:off x="504000" y="324000"/>
            <a:ext cx="4348338" cy="619200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БИБЛИОТЕКА\8-ПЕРВОКУРСНИКУ\ПРАКТИЧЕСКАЯ\АРТ-ТЕРАПИЯ\АРТ-ТЕРАПИЯ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00000">
            <a:off x="468000" y="432000"/>
            <a:ext cx="4166233" cy="5940000"/>
          </a:xfrm>
          <a:prstGeom prst="rect">
            <a:avLst/>
          </a:prstGeom>
          <a:noFill/>
        </p:spPr>
      </p:pic>
      <p:pic>
        <p:nvPicPr>
          <p:cNvPr id="3" name="Picture 3" descr="I:\БИБЛИОТЕКА\8-ПЕРВОКУРСНИКУ\ПРАКТИЧЕСКАЯ\АРТ-ТЕРАПИЯ\АРТ-ТЕРАПИЯ 3.jpg"/>
          <p:cNvPicPr>
            <a:picLocks noChangeAspect="1" noChangeArrowheads="1"/>
          </p:cNvPicPr>
          <p:nvPr/>
        </p:nvPicPr>
        <p:blipFill>
          <a:blip r:embed="rId3" cstate="print"/>
          <a:srcRect l="4599" t="5852" r="3832" b="4877"/>
          <a:stretch>
            <a:fillRect/>
          </a:stretch>
        </p:blipFill>
        <p:spPr bwMode="auto">
          <a:xfrm>
            <a:off x="4297575" y="1214422"/>
            <a:ext cx="4846425" cy="371257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I:\БИБЛИОТЕКА\8-ПЕРВОКУРСНИКУ\ПРАКТИЧЕСКАЯ\ТЕХНИКИ\ТЕХНИК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00000">
            <a:off x="508055" y="324000"/>
            <a:ext cx="4303269" cy="6228000"/>
          </a:xfrm>
          <a:prstGeom prst="rect">
            <a:avLst/>
          </a:prstGeom>
          <a:noFill/>
        </p:spPr>
      </p:pic>
      <p:pic>
        <p:nvPicPr>
          <p:cNvPr id="4" name="Picture 2" descr="I:\БИБЛИОТЕКА\8-ПЕРВОКУРСНИКУ\ПРАКТИЧЕСКАЯ\ТЕХНИКИ\ТЕХНИКИ 2.jpg"/>
          <p:cNvPicPr>
            <a:picLocks noChangeAspect="1" noChangeArrowheads="1"/>
          </p:cNvPicPr>
          <p:nvPr/>
        </p:nvPicPr>
        <p:blipFill>
          <a:blip r:embed="rId3" cstate="print"/>
          <a:srcRect l="10535" t="3885" r="9365" b="29528"/>
          <a:stretch>
            <a:fillRect/>
          </a:stretch>
        </p:blipFill>
        <p:spPr bwMode="auto">
          <a:xfrm>
            <a:off x="5148064" y="1196752"/>
            <a:ext cx="3995936" cy="3979088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I:\БИБЛИОТЕКА\8-ПЕРВОКУРСНИКУ\ПРАКТИЧЕСКАЯ\ПС.КОНСУЛЬТАЦИЯ\ПС.КОНСУЛЬТАЦ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00000">
            <a:off x="504000" y="324000"/>
            <a:ext cx="4429156" cy="6361754"/>
          </a:xfrm>
          <a:prstGeom prst="rect">
            <a:avLst/>
          </a:prstGeom>
          <a:noFill/>
        </p:spPr>
      </p:pic>
      <p:pic>
        <p:nvPicPr>
          <p:cNvPr id="28674" name="Picture 2" descr="I:\БИБЛИОТЕКА\8-ПЕРВОКУРСНИКУ\ПРАКТИЧЕСКАЯ\ПС.КОНСУЛЬТАЦИЯ\ПС.КОНСУЛЬТАЦИЯ 3.jpg"/>
          <p:cNvPicPr>
            <a:picLocks noChangeAspect="1" noChangeArrowheads="1"/>
          </p:cNvPicPr>
          <p:nvPr/>
        </p:nvPicPr>
        <p:blipFill>
          <a:blip r:embed="rId3" cstate="print"/>
          <a:srcRect l="10076" t="3315" r="2239" b="1658"/>
          <a:stretch>
            <a:fillRect/>
          </a:stretch>
        </p:blipFill>
        <p:spPr bwMode="auto">
          <a:xfrm>
            <a:off x="4929190" y="296158"/>
            <a:ext cx="4214810" cy="575017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5424</TotalTime>
  <Words>125</Words>
  <Application>Microsoft Office PowerPoint</Application>
  <PresentationFormat>Экран (4:3)</PresentationFormat>
  <Paragraphs>23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Поток</vt:lpstr>
      <vt:lpstr>  </vt:lpstr>
      <vt:lpstr>Практическая психология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Julia</dc:creator>
  <cp:lastModifiedBy>Мистра</cp:lastModifiedBy>
  <cp:revision>477</cp:revision>
  <dcterms:created xsi:type="dcterms:W3CDTF">2013-03-15T11:03:03Z</dcterms:created>
  <dcterms:modified xsi:type="dcterms:W3CDTF">2016-09-12T06:23:26Z</dcterms:modified>
</cp:coreProperties>
</file>