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500" r:id="rId4"/>
    <p:sldId id="499" r:id="rId5"/>
    <p:sldId id="493" r:id="rId6"/>
    <p:sldId id="498" r:id="rId7"/>
    <p:sldId id="497" r:id="rId8"/>
    <p:sldId id="4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48"/>
    <p:restoredTop sz="94633"/>
  </p:normalViewPr>
  <p:slideViewPr>
    <p:cSldViewPr snapToGrid="0">
      <p:cViewPr varScale="1">
        <p:scale>
          <a:sx n="86" d="100"/>
          <a:sy n="86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AD49F-E356-4F78-8F83-E39096CE6D7B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ED434-26EE-4189-87C4-7DE5EA34C331}">
      <dgm:prSet phldrT="[Текст]"/>
      <dgm:spPr/>
      <dgm:t>
        <a:bodyPr/>
        <a:lstStyle/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Призеры </a:t>
          </a:r>
        </a:p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(3 место)</a:t>
          </a:r>
        </a:p>
      </dgm:t>
    </dgm:pt>
    <dgm:pt modelId="{4A08AFB8-5D7A-4557-A79E-BE1E222476AF}" type="parTrans" cxnId="{3EF48BBD-558D-4A87-80FC-967D1969FE38}">
      <dgm:prSet/>
      <dgm:spPr/>
      <dgm:t>
        <a:bodyPr/>
        <a:lstStyle/>
        <a:p>
          <a:pPr algn="ctr"/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BFF2E8-AE63-42DE-B181-41D5E38CFA3B}" type="sibTrans" cxnId="{3EF48BBD-558D-4A87-80FC-967D1969FE38}">
      <dgm:prSet/>
      <dgm:spPr/>
      <dgm:t>
        <a:bodyPr/>
        <a:lstStyle/>
        <a:p>
          <a:pPr algn="ctr"/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ADC64-3A39-4091-9ECC-B717DC04AEE0}">
      <dgm:prSet phldrT="[Текст]"/>
      <dgm:spPr/>
      <dgm:t>
        <a:bodyPr/>
        <a:lstStyle/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Призеры </a:t>
          </a:r>
        </a:p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(2 место)</a:t>
          </a:r>
        </a:p>
      </dgm:t>
    </dgm:pt>
    <dgm:pt modelId="{51375C69-A72A-4803-B56A-E4CAE4EDF109}" type="parTrans" cxnId="{482B7EA4-4600-4161-8EB7-BF7E9164CDED}">
      <dgm:prSet/>
      <dgm:spPr/>
      <dgm:t>
        <a:bodyPr/>
        <a:lstStyle/>
        <a:p>
          <a:pPr algn="ctr"/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323F2-DCC0-44DC-938F-D4A8F3DF3F6A}" type="sibTrans" cxnId="{482B7EA4-4600-4161-8EB7-BF7E9164CDED}">
      <dgm:prSet/>
      <dgm:spPr/>
      <dgm:t>
        <a:bodyPr/>
        <a:lstStyle/>
        <a:p>
          <a:pPr algn="ctr"/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9C5F0-9896-4223-974F-DBF2BDED8034}">
      <dgm:prSet phldrT="[Текст]"/>
      <dgm:spPr/>
      <dgm:t>
        <a:bodyPr/>
        <a:lstStyle/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Победители</a:t>
          </a:r>
        </a:p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(1 место)</a:t>
          </a:r>
        </a:p>
      </dgm:t>
    </dgm:pt>
    <dgm:pt modelId="{E346AB64-7396-4C2C-BB5B-5321240115DC}" type="parTrans" cxnId="{3A994F90-88E7-47FB-8618-469E371E3ABD}">
      <dgm:prSet/>
      <dgm:spPr/>
      <dgm:t>
        <a:bodyPr/>
        <a:lstStyle/>
        <a:p>
          <a:pPr algn="ctr"/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DB527-5014-48F5-B5D3-A103204939E7}" type="sibTrans" cxnId="{3A994F90-88E7-47FB-8618-469E371E3ABD}">
      <dgm:prSet/>
      <dgm:spPr/>
      <dgm:t>
        <a:bodyPr/>
        <a:lstStyle/>
        <a:p>
          <a:pPr algn="ctr"/>
          <a:endParaRPr lang="ru-RU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FD21A-AF24-44C5-9C9C-F2ADE5223D67}" type="pres">
      <dgm:prSet presAssocID="{C5AAD49F-E356-4F78-8F83-E39096CE6D7B}" presName="rootnode" presStyleCnt="0">
        <dgm:presLayoutVars>
          <dgm:chMax/>
          <dgm:chPref/>
          <dgm:dir/>
          <dgm:animLvl val="lvl"/>
        </dgm:presLayoutVars>
      </dgm:prSet>
      <dgm:spPr/>
    </dgm:pt>
    <dgm:pt modelId="{CD9EB8B0-949A-47EA-9BEF-BC42D1FB609B}" type="pres">
      <dgm:prSet presAssocID="{CECED434-26EE-4189-87C4-7DE5EA34C331}" presName="composite" presStyleCnt="0"/>
      <dgm:spPr/>
    </dgm:pt>
    <dgm:pt modelId="{308FFD49-86E0-4454-9FC8-98C73D8A365A}" type="pres">
      <dgm:prSet presAssocID="{CECED434-26EE-4189-87C4-7DE5EA34C331}" presName="LShape" presStyleLbl="alignNode1" presStyleIdx="0" presStyleCnt="5"/>
      <dgm:spPr>
        <a:solidFill>
          <a:schemeClr val="tx2">
            <a:lumMod val="20000"/>
            <a:lumOff val="8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E9201754-6F92-43D9-A156-A40B919E3CC2}" type="pres">
      <dgm:prSet presAssocID="{CECED434-26EE-4189-87C4-7DE5EA34C33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B292B66-B0AF-469B-94F1-BA4BDEF4EA37}" type="pres">
      <dgm:prSet presAssocID="{CECED434-26EE-4189-87C4-7DE5EA34C331}" presName="Triangle" presStyleLbl="alignNode1" presStyleIdx="1" presStyleCnt="5"/>
      <dgm:spPr>
        <a:solidFill>
          <a:schemeClr val="tx2">
            <a:lumMod val="75000"/>
          </a:schemeClr>
        </a:solidFill>
      </dgm:spPr>
    </dgm:pt>
    <dgm:pt modelId="{08D91103-42C4-4732-9FD4-D94509ACEC9B}" type="pres">
      <dgm:prSet presAssocID="{69BFF2E8-AE63-42DE-B181-41D5E38CFA3B}" presName="sibTrans" presStyleCnt="0"/>
      <dgm:spPr/>
    </dgm:pt>
    <dgm:pt modelId="{C6215C58-3423-4F57-A99D-C3C082E9A482}" type="pres">
      <dgm:prSet presAssocID="{69BFF2E8-AE63-42DE-B181-41D5E38CFA3B}" presName="space" presStyleCnt="0"/>
      <dgm:spPr/>
    </dgm:pt>
    <dgm:pt modelId="{83FB1FB7-9C01-4039-93C0-102E5CCA2532}" type="pres">
      <dgm:prSet presAssocID="{063ADC64-3A39-4091-9ECC-B717DC04AEE0}" presName="composite" presStyleCnt="0"/>
      <dgm:spPr/>
    </dgm:pt>
    <dgm:pt modelId="{0C3B0AEC-8FB3-42ED-AB69-D6632BC03A5C}" type="pres">
      <dgm:prSet presAssocID="{063ADC64-3A39-4091-9ECC-B717DC04AEE0}" presName="LShape" presStyleLbl="alignNode1" presStyleIdx="2" presStyleCnt="5"/>
      <dgm:spPr>
        <a:solidFill>
          <a:schemeClr val="tx2">
            <a:lumMod val="40000"/>
            <a:lumOff val="6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17ACDCBE-BF87-49BC-88F5-29AAB4F1AD4F}" type="pres">
      <dgm:prSet presAssocID="{063ADC64-3A39-4091-9ECC-B717DC04AEE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FE838F9-4FC0-4C64-931B-823C1B566F6D}" type="pres">
      <dgm:prSet presAssocID="{063ADC64-3A39-4091-9ECC-B717DC04AEE0}" presName="Triangle" presStyleLbl="alignNode1" presStyleIdx="3" presStyleCnt="5"/>
      <dgm:spPr>
        <a:solidFill>
          <a:schemeClr val="tx2">
            <a:lumMod val="75000"/>
          </a:schemeClr>
        </a:solidFill>
      </dgm:spPr>
    </dgm:pt>
    <dgm:pt modelId="{B83A83FC-BE4D-450D-8C26-95C53D40D864}" type="pres">
      <dgm:prSet presAssocID="{BFD323F2-DCC0-44DC-938F-D4A8F3DF3F6A}" presName="sibTrans" presStyleCnt="0"/>
      <dgm:spPr/>
    </dgm:pt>
    <dgm:pt modelId="{5A8D5780-3986-4A51-A382-7DB127D46DD7}" type="pres">
      <dgm:prSet presAssocID="{BFD323F2-DCC0-44DC-938F-D4A8F3DF3F6A}" presName="space" presStyleCnt="0"/>
      <dgm:spPr/>
    </dgm:pt>
    <dgm:pt modelId="{251724AE-AEC9-4657-80B4-E854289542EE}" type="pres">
      <dgm:prSet presAssocID="{4219C5F0-9896-4223-974F-DBF2BDED8034}" presName="composite" presStyleCnt="0"/>
      <dgm:spPr/>
    </dgm:pt>
    <dgm:pt modelId="{6E8617BA-1B9D-49CB-8364-9348C9FEF432}" type="pres">
      <dgm:prSet presAssocID="{4219C5F0-9896-4223-974F-DBF2BDED8034}" presName="LShape" presStyleLbl="alignNode1" presStyleIdx="4" presStyleCnt="5"/>
      <dgm:spPr>
        <a:solidFill>
          <a:schemeClr val="tx2">
            <a:lumMod val="60000"/>
            <a:lumOff val="40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80E253C2-C6B5-4DFD-BA45-5F5EF191BB4B}" type="pres">
      <dgm:prSet presAssocID="{4219C5F0-9896-4223-974F-DBF2BDED803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4E28A0F-3741-43B8-8C5B-DE884F48163A}" type="presOf" srcId="{063ADC64-3A39-4091-9ECC-B717DC04AEE0}" destId="{17ACDCBE-BF87-49BC-88F5-29AAB4F1AD4F}" srcOrd="0" destOrd="0" presId="urn:microsoft.com/office/officeart/2009/3/layout/StepUpProcess"/>
    <dgm:cxn modelId="{5A574D29-4E60-4F27-985B-7CECE2C3FFDC}" type="presOf" srcId="{CECED434-26EE-4189-87C4-7DE5EA34C331}" destId="{E9201754-6F92-43D9-A156-A40B919E3CC2}" srcOrd="0" destOrd="0" presId="urn:microsoft.com/office/officeart/2009/3/layout/StepUpProcess"/>
    <dgm:cxn modelId="{3A994F90-88E7-47FB-8618-469E371E3ABD}" srcId="{C5AAD49F-E356-4F78-8F83-E39096CE6D7B}" destId="{4219C5F0-9896-4223-974F-DBF2BDED8034}" srcOrd="2" destOrd="0" parTransId="{E346AB64-7396-4C2C-BB5B-5321240115DC}" sibTransId="{1AADB527-5014-48F5-B5D3-A103204939E7}"/>
    <dgm:cxn modelId="{482B7EA4-4600-4161-8EB7-BF7E9164CDED}" srcId="{C5AAD49F-E356-4F78-8F83-E39096CE6D7B}" destId="{063ADC64-3A39-4091-9ECC-B717DC04AEE0}" srcOrd="1" destOrd="0" parTransId="{51375C69-A72A-4803-B56A-E4CAE4EDF109}" sibTransId="{BFD323F2-DCC0-44DC-938F-D4A8F3DF3F6A}"/>
    <dgm:cxn modelId="{684014A8-ACB8-49E8-BB17-A6E1070BD9A8}" type="presOf" srcId="{4219C5F0-9896-4223-974F-DBF2BDED8034}" destId="{80E253C2-C6B5-4DFD-BA45-5F5EF191BB4B}" srcOrd="0" destOrd="0" presId="urn:microsoft.com/office/officeart/2009/3/layout/StepUpProcess"/>
    <dgm:cxn modelId="{3EF48BBD-558D-4A87-80FC-967D1969FE38}" srcId="{C5AAD49F-E356-4F78-8F83-E39096CE6D7B}" destId="{CECED434-26EE-4189-87C4-7DE5EA34C331}" srcOrd="0" destOrd="0" parTransId="{4A08AFB8-5D7A-4557-A79E-BE1E222476AF}" sibTransId="{69BFF2E8-AE63-42DE-B181-41D5E38CFA3B}"/>
    <dgm:cxn modelId="{B703A6C1-7297-4CE7-A1CF-9AF480141310}" type="presOf" srcId="{C5AAD49F-E356-4F78-8F83-E39096CE6D7B}" destId="{F7BFD21A-AF24-44C5-9C9C-F2ADE5223D67}" srcOrd="0" destOrd="0" presId="urn:microsoft.com/office/officeart/2009/3/layout/StepUpProcess"/>
    <dgm:cxn modelId="{2430767A-64D1-4E01-9F3C-6E4CDEB44170}" type="presParOf" srcId="{F7BFD21A-AF24-44C5-9C9C-F2ADE5223D67}" destId="{CD9EB8B0-949A-47EA-9BEF-BC42D1FB609B}" srcOrd="0" destOrd="0" presId="urn:microsoft.com/office/officeart/2009/3/layout/StepUpProcess"/>
    <dgm:cxn modelId="{838FCE35-9BC2-490D-9E22-E9203DAC902F}" type="presParOf" srcId="{CD9EB8B0-949A-47EA-9BEF-BC42D1FB609B}" destId="{308FFD49-86E0-4454-9FC8-98C73D8A365A}" srcOrd="0" destOrd="0" presId="urn:microsoft.com/office/officeart/2009/3/layout/StepUpProcess"/>
    <dgm:cxn modelId="{52E1A8EC-7704-4EB2-86E8-614CFF4E0A67}" type="presParOf" srcId="{CD9EB8B0-949A-47EA-9BEF-BC42D1FB609B}" destId="{E9201754-6F92-43D9-A156-A40B919E3CC2}" srcOrd="1" destOrd="0" presId="urn:microsoft.com/office/officeart/2009/3/layout/StepUpProcess"/>
    <dgm:cxn modelId="{D2F682A8-423A-46C8-B3D9-60EDB03E3B64}" type="presParOf" srcId="{CD9EB8B0-949A-47EA-9BEF-BC42D1FB609B}" destId="{8B292B66-B0AF-469B-94F1-BA4BDEF4EA37}" srcOrd="2" destOrd="0" presId="urn:microsoft.com/office/officeart/2009/3/layout/StepUpProcess"/>
    <dgm:cxn modelId="{F63DA26D-ECDF-47C8-AB9F-ED48C2FB2C82}" type="presParOf" srcId="{F7BFD21A-AF24-44C5-9C9C-F2ADE5223D67}" destId="{08D91103-42C4-4732-9FD4-D94509ACEC9B}" srcOrd="1" destOrd="0" presId="urn:microsoft.com/office/officeart/2009/3/layout/StepUpProcess"/>
    <dgm:cxn modelId="{D5F1D3CD-66CF-4341-AB71-96A6FBAD128F}" type="presParOf" srcId="{08D91103-42C4-4732-9FD4-D94509ACEC9B}" destId="{C6215C58-3423-4F57-A99D-C3C082E9A482}" srcOrd="0" destOrd="0" presId="urn:microsoft.com/office/officeart/2009/3/layout/StepUpProcess"/>
    <dgm:cxn modelId="{E4464CAD-AF14-4A0A-9FAD-C758ED53CC57}" type="presParOf" srcId="{F7BFD21A-AF24-44C5-9C9C-F2ADE5223D67}" destId="{83FB1FB7-9C01-4039-93C0-102E5CCA2532}" srcOrd="2" destOrd="0" presId="urn:microsoft.com/office/officeart/2009/3/layout/StepUpProcess"/>
    <dgm:cxn modelId="{EE1B281D-3116-4A16-A1F8-B3D9D2BB76C8}" type="presParOf" srcId="{83FB1FB7-9C01-4039-93C0-102E5CCA2532}" destId="{0C3B0AEC-8FB3-42ED-AB69-D6632BC03A5C}" srcOrd="0" destOrd="0" presId="urn:microsoft.com/office/officeart/2009/3/layout/StepUpProcess"/>
    <dgm:cxn modelId="{3A8B2008-1C45-432C-BB6F-4E46A8278456}" type="presParOf" srcId="{83FB1FB7-9C01-4039-93C0-102E5CCA2532}" destId="{17ACDCBE-BF87-49BC-88F5-29AAB4F1AD4F}" srcOrd="1" destOrd="0" presId="urn:microsoft.com/office/officeart/2009/3/layout/StepUpProcess"/>
    <dgm:cxn modelId="{01656E3E-0137-4723-B1A0-F50D4784304E}" type="presParOf" srcId="{83FB1FB7-9C01-4039-93C0-102E5CCA2532}" destId="{3FE838F9-4FC0-4C64-931B-823C1B566F6D}" srcOrd="2" destOrd="0" presId="urn:microsoft.com/office/officeart/2009/3/layout/StepUpProcess"/>
    <dgm:cxn modelId="{93DFD3DD-9309-48C9-B07D-CB74B52FD9FE}" type="presParOf" srcId="{F7BFD21A-AF24-44C5-9C9C-F2ADE5223D67}" destId="{B83A83FC-BE4D-450D-8C26-95C53D40D864}" srcOrd="3" destOrd="0" presId="urn:microsoft.com/office/officeart/2009/3/layout/StepUpProcess"/>
    <dgm:cxn modelId="{6379DDE9-517C-4730-8A0F-D16A60F45A69}" type="presParOf" srcId="{B83A83FC-BE4D-450D-8C26-95C53D40D864}" destId="{5A8D5780-3986-4A51-A382-7DB127D46DD7}" srcOrd="0" destOrd="0" presId="urn:microsoft.com/office/officeart/2009/3/layout/StepUpProcess"/>
    <dgm:cxn modelId="{32D69485-7B18-4200-B13C-5DC4CE6FE328}" type="presParOf" srcId="{F7BFD21A-AF24-44C5-9C9C-F2ADE5223D67}" destId="{251724AE-AEC9-4657-80B4-E854289542EE}" srcOrd="4" destOrd="0" presId="urn:microsoft.com/office/officeart/2009/3/layout/StepUpProcess"/>
    <dgm:cxn modelId="{41329985-50DF-458E-894B-55658773C2CD}" type="presParOf" srcId="{251724AE-AEC9-4657-80B4-E854289542EE}" destId="{6E8617BA-1B9D-49CB-8364-9348C9FEF432}" srcOrd="0" destOrd="0" presId="urn:microsoft.com/office/officeart/2009/3/layout/StepUpProcess"/>
    <dgm:cxn modelId="{1DEBB4B7-2981-44A0-9B28-07A4A59F8EFF}" type="presParOf" srcId="{251724AE-AEC9-4657-80B4-E854289542EE}" destId="{80E253C2-C6B5-4DFD-BA45-5F5EF191BB4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FFD49-86E0-4454-9FC8-98C73D8A365A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20000"/>
            <a:lumOff val="8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201754-6F92-43D9-A156-A40B919E3CC2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Призеры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(3 место)</a:t>
          </a:r>
        </a:p>
      </dsp:txBody>
      <dsp:txXfrm>
        <a:off x="254058" y="2525889"/>
        <a:ext cx="2282418" cy="2000673"/>
      </dsp:txXfrm>
    </dsp:sp>
    <dsp:sp modelId="{8B292B66-B0AF-469B-94F1-BA4BDEF4EA37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3B0AEC-8FB3-42ED-AB69-D6632BC03A5C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ACDCBE-BF87-49BC-88F5-29AAB4F1AD4F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Призеры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(2 место)</a:t>
          </a:r>
        </a:p>
      </dsp:txBody>
      <dsp:txXfrm>
        <a:off x="3048184" y="1834480"/>
        <a:ext cx="2282418" cy="2000673"/>
      </dsp:txXfrm>
    </dsp:sp>
    <dsp:sp modelId="{3FE838F9-4FC0-4C64-931B-823C1B566F6D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tx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8617BA-1B9D-49CB-8364-9348C9FEF432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E253C2-C6B5-4DFD-BA45-5F5EF191BB4B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Победители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(1 место)</a:t>
          </a:r>
        </a:p>
      </dsp:txBody>
      <dsp:txXfrm>
        <a:off x="5842310" y="1143070"/>
        <a:ext cx="2282418" cy="200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26A8F-07A8-4423-943E-12F6EE6D1E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E5FCF-B415-48F2-9511-4BCFA3F0E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E5FCF-B415-48F2-9511-4BCFA3F0EA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7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CF04-6E4A-4315-B02B-4A700FB6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A3C07-837C-4456-90D7-1F36439AD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2830E-2351-4995-8F67-D4674FDB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B189B8-1766-4C6D-A700-2FA29720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F94C2-E403-46F2-82CD-30B620CA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6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79557-5C46-4D59-B5EB-1EF4872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2468CB-E0EC-4503-AEA7-0A1219158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C7C7A-E97D-4451-A46A-46061EF5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9B26B-E2CE-4855-9935-3491775B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B62F9-7D05-4077-93EE-02B3FE9E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2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C5D15-DFAD-452E-B81C-702BBC3FF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8F854-02CB-4024-A3C0-36D728881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5558FC-E532-4BC4-B320-BBDDCEA3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CE53B-2B71-42FF-A015-51F5DC7A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5922C-8BC4-465D-93F0-4AB4A5D9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5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C4AF8-7C9A-46F6-82B5-AD08BA11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0DBF2-D064-481C-83B8-9110D3392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10E05-5757-435A-8C18-AF31E35D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33134-A8B1-466D-B9F3-AF0384CB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64AE7-9D36-4A4B-B124-AD3C5A72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4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1ECA1-F6C3-4945-9DE2-8D002C3E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B9DFBA-7610-40A9-A18A-75E875B5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76634-4056-4DDA-B0EA-24017E51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457EF-216C-4131-9F55-1141E23D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A89C8-AE2D-4A28-AE55-419299CB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7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7F0D3-073D-4731-9566-7C59FDD6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A89959-A15C-4641-AA8E-B161C6AD0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22E954-99C1-49D2-9D99-0C726E721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5659D9-0D79-401F-854B-D6A440D6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1DF56-905C-4996-A8C9-C05D7923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640B7-D665-4D84-8F9D-75A2ECB9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36F0D-B196-497D-AC72-8C36230E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3415C-D5B6-4455-BB70-6F5979A60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2AED61-765A-4A69-BE23-A130FDDE8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E311C5-9A8E-42A0-845E-87AEF50F0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BEE772-0564-40C0-A060-B4C4FBFCE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A89B5-D3E8-4D71-9062-42B04692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0094D4-C2FB-432F-95E6-72AD43E4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954F4B-A540-4827-B4A4-2BDD63F4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4BA3B-3B2C-4262-9AA6-02DA028E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0267C8-E75F-4E81-9BF2-39E63F7A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A6DE8-859E-4BCC-B159-3EE6C082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0C2E02-E510-4DCD-BD04-AA1ACF2F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2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5F6E5E-E6FA-4591-9361-1EAC8415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9B52AF-E187-47B7-859E-36ACCF28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08F78B-D5CB-4C65-869D-C70191AB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7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62F54-F696-423F-B22B-A4B85809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C2C499-4168-435D-832F-D79AC4E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9C1073-2A08-474C-85C8-CF08BBD7F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019385-2F6A-4FBB-8844-EE5C6E6D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5BDB8-06F7-4D9F-A7D1-9A3F791B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AB80E0-5EDC-491F-91CB-863B89B4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0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2089-1866-4300-BD46-837B9F67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5B5A4B-0F30-4F10-AE10-BE5049BEC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FEF1AD-CDE0-4D78-AB9E-76D742D5C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F4B54F-5DC7-4FA8-BB7D-22E33192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1738D-C3C6-495B-AF84-553A05DD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C1A06E-1401-453A-8ABD-9BB24EEA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2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414B1-484C-46CB-86EF-D9CBAE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F99-CE58-4B5D-915E-2BD59A15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499A7-0563-4D2A-8A76-4774B8972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D603-FCAE-4AC6-A52E-EB0B09DE43B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13DCA-BA9D-4DA1-B815-BF0E39FDA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1261E-3321-45F4-AE55-D0FC72B18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2E6F8-11A3-4EE5-AAE1-DCC813BEB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59" y="2495662"/>
            <a:ext cx="10993119" cy="175491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проведения студенческой научной конференции Южного федерального университета «Неделя науки - 2021» в Академии психологии и педагогики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2FBEB-E2EC-4A4E-81E9-9F084B5E71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246"/>
            <a:ext cx="12192000" cy="257605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C16744B-344D-43EA-95D2-101BE75C533F}"/>
              </a:ext>
            </a:extLst>
          </p:cNvPr>
          <p:cNvCxnSpPr/>
          <p:nvPr/>
        </p:nvCxnSpPr>
        <p:spPr>
          <a:xfrm>
            <a:off x="528320" y="2656840"/>
            <a:ext cx="0" cy="160528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4653D5D-5F1E-4B55-BB4D-EA4AB703A6A2}"/>
              </a:ext>
            </a:extLst>
          </p:cNvPr>
          <p:cNvSpPr txBox="1">
            <a:spLocks/>
          </p:cNvSpPr>
          <p:nvPr/>
        </p:nvSpPr>
        <p:spPr>
          <a:xfrm>
            <a:off x="375920" y="4984862"/>
            <a:ext cx="9144000" cy="1754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Шипитько Олеся Юрьевна</a:t>
            </a:r>
          </a:p>
          <a:p>
            <a:pPr algn="l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психологических наук,</a:t>
            </a:r>
          </a:p>
          <a:p>
            <a:pPr algn="l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кафедры психологии управления и </a:t>
            </a:r>
          </a:p>
          <a:p>
            <a:pPr algn="l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юридической психологии</a:t>
            </a:r>
          </a:p>
          <a:p>
            <a:pPr algn="l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 НИР АПП</a:t>
            </a:r>
          </a:p>
        </p:txBody>
      </p:sp>
    </p:spTree>
    <p:extLst>
      <p:ext uri="{BB962C8B-B14F-4D97-AF65-F5344CB8AC3E}">
        <p14:creationId xmlns:p14="http://schemas.microsoft.com/office/powerpoint/2010/main" val="4060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AE4310-0F90-4932-A712-C5A3FFCA66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3555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0D9FA5-F56A-A443-8AAD-2EE7CAD149F8}"/>
              </a:ext>
            </a:extLst>
          </p:cNvPr>
          <p:cNvSpPr/>
          <p:nvPr/>
        </p:nvSpPr>
        <p:spPr>
          <a:xfrm>
            <a:off x="1021492" y="43271"/>
            <a:ext cx="11170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Студенческая научная конференция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«Неделя науки - 2021» в Академии психологии и педагогики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состоялась в период с 12 по 13 мая 2021 г.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25F97C-342D-DF47-87B4-2B88CEF8A00C}"/>
              </a:ext>
            </a:extLst>
          </p:cNvPr>
          <p:cNvSpPr/>
          <p:nvPr/>
        </p:nvSpPr>
        <p:spPr>
          <a:xfrm>
            <a:off x="737012" y="759557"/>
            <a:ext cx="1117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пленарном заседании с приветственным словом выступили: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E751F9-BA4D-6E43-B3CE-CAF296B4C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7" y="3235038"/>
            <a:ext cx="1152541" cy="1417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Изображение выглядит как человек, мужчина, костюм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76496E9-4050-2D40-8164-BC3E67FF2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8" y="1399776"/>
            <a:ext cx="1152540" cy="157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DF21DFBB-CE03-B446-B0E9-4A58939F0CE3}"/>
              </a:ext>
            </a:extLst>
          </p:cNvPr>
          <p:cNvSpPr/>
          <p:nvPr/>
        </p:nvSpPr>
        <p:spPr>
          <a:xfrm>
            <a:off x="2130659" y="5032557"/>
            <a:ext cx="9409043" cy="1417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Зав. кафедрой образования и педагогических наук,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д.п.н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</a:p>
          <a:p>
            <a:pPr algn="ctr">
              <a:spcAft>
                <a:spcPts val="0"/>
              </a:spcAft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профессор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А.Г. Бермус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человек, мужчина, галсту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6146C2C4-E371-C84C-BEAB-B80CDE853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8" y="4932337"/>
            <a:ext cx="1152700" cy="157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Скругленный прямоугольник 19">
            <a:extLst>
              <a:ext uri="{FF2B5EF4-FFF2-40B4-BE49-F238E27FC236}">
                <a16:creationId xmlns:a16="http://schemas.microsoft.com/office/drawing/2014/main" id="{272542DD-F1AB-449A-A16E-2E91886399A6}"/>
              </a:ext>
            </a:extLst>
          </p:cNvPr>
          <p:cNvSpPr/>
          <p:nvPr/>
        </p:nvSpPr>
        <p:spPr>
          <a:xfrm>
            <a:off x="2146852" y="3180080"/>
            <a:ext cx="9409043" cy="14172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Научный руководитель направления «Психология и педагогика», зав. кафедрой психофизиологии и клинической психологии, д.б.н., профессор, академик РАО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П.Н. Ермаков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19">
            <a:extLst>
              <a:ext uri="{FF2B5EF4-FFF2-40B4-BE49-F238E27FC236}">
                <a16:creationId xmlns:a16="http://schemas.microsoft.com/office/drawing/2014/main" id="{DA145D5D-0B39-4BCD-BE4A-140715F165C1}"/>
              </a:ext>
            </a:extLst>
          </p:cNvPr>
          <p:cNvSpPr/>
          <p:nvPr/>
        </p:nvSpPr>
        <p:spPr>
          <a:xfrm>
            <a:off x="2130659" y="1535554"/>
            <a:ext cx="9392850" cy="12757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Директор Академии психологии и педагогики, 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к.с.н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2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Кирик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В.А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41E7C27-679B-4512-AE9A-F590E06E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864" y="123443"/>
            <a:ext cx="1152540" cy="101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72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D61AD71-4213-DE4A-B205-B7843934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81207"/>
              </p:ext>
            </p:extLst>
          </p:nvPr>
        </p:nvGraphicFramePr>
        <p:xfrm>
          <a:off x="2023672" y="1201175"/>
          <a:ext cx="9203961" cy="5368341"/>
        </p:xfrm>
        <a:graphic>
          <a:graphicData uri="http://schemas.openxmlformats.org/drawingml/2006/table">
            <a:tbl>
              <a:tblPr firstRow="1" firstCol="1" bandRow="1"/>
              <a:tblGrid>
                <a:gridCol w="9203961">
                  <a:extLst>
                    <a:ext uri="{9D8B030D-6E8A-4147-A177-3AD203B41FA5}">
                      <a16:colId xmlns:a16="http://schemas.microsoft.com/office/drawing/2014/main" val="955509963"/>
                    </a:ext>
                  </a:extLst>
                </a:gridCol>
              </a:tblGrid>
              <a:tr h="12003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проблеме проектирования исследований в сфере образования</a:t>
                      </a:r>
                      <a:r>
                        <a:rPr lang="ru-RU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третьем десятилетии </a:t>
                      </a:r>
                      <a:r>
                        <a:rPr lang="en-US" sz="18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 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века.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Бермус Александр Григорьевич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доктор педагогических наук, профессор, зав.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кафедрой образования и педагогических наук Академии психологии и педагогики ЮФУ.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63" marR="86163" marT="119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299682"/>
                  </a:ext>
                </a:extLst>
              </a:tr>
              <a:tr h="2052112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реализации исследовательских студенческих проектов в рамках проектно-образовательного интенсива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SfeduNet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Бондарев Максим Германович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кандидат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педагогических наук, доцент, зав. кафедрой начального образования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Академии психологии и педагогики ЮФУ;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Дикая Людмила Александровна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кандидат психологических наук, доцент, главный научный сотрудник Научно-исследовательской лаборатории теории и практики образования и развития лиц с особыми образовательными потребностями Академии психологии и педагогики ЮФУ. </a:t>
                      </a:r>
                      <a:endParaRPr lang="ru-RU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63" marR="86163" marT="119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845514"/>
                  </a:ext>
                </a:extLst>
              </a:tr>
              <a:tr h="915611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Воспринимаемый возраст как социально-психологический феномен.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Воронцова Татьяна Алексеевна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кандидат психологических наук, доцент кафедры социальной психологии Академии психологии и педагогики ЮФУ.</a:t>
                      </a:r>
                      <a:endParaRPr lang="ru-RU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63" marR="86163" marT="119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85153"/>
                  </a:ext>
                </a:extLst>
              </a:tr>
              <a:tr h="12003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Психофизиологические механизмы преаттентивного управления зрительным вниманием: концепция и компьютерное моделирование.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Явна Денис Викторович,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кандидат психологических наук, доцент кафедры доцент кафедры психофизиологии и клинической психологии Академии психологии и педагогики ЮФУ.</a:t>
                      </a:r>
                      <a:endParaRPr lang="ru-RU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63" marR="86163" marT="119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899738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97843DF-AAB3-4F48-8323-26211D332598}"/>
              </a:ext>
            </a:extLst>
          </p:cNvPr>
          <p:cNvSpPr/>
          <p:nvPr/>
        </p:nvSpPr>
        <p:spPr>
          <a:xfrm>
            <a:off x="537663" y="288484"/>
            <a:ext cx="1117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пленарном заседании с докладами выступили: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 descr="Изображение выглядит как человек, мужчина, галсту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1594766A-034B-0948-99BE-31826ABDB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" y="84408"/>
            <a:ext cx="930918" cy="129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мужчина, человек, галсту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C592B0F-01D0-864E-BBFD-5D8EB3F02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" y="1400308"/>
            <a:ext cx="1084036" cy="13133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A582DC-44CB-9842-A48F-CF43595C3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" y="2718898"/>
            <a:ext cx="1084036" cy="13716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тена, человек, внутренни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D2417414-84CD-B143-A336-12062A915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5" y="4114015"/>
            <a:ext cx="1075059" cy="1313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к, стена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BA2FB50C-4A35-AC49-9CF2-5688C89E9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2" y="5490806"/>
            <a:ext cx="1008663" cy="11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8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982A976B-AC43-431D-AFDA-885CE64287CE}"/>
              </a:ext>
            </a:extLst>
          </p:cNvPr>
          <p:cNvSpPr/>
          <p:nvPr/>
        </p:nvSpPr>
        <p:spPr>
          <a:xfrm>
            <a:off x="8153299" y="121532"/>
            <a:ext cx="3940696" cy="3957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Проведено 39 научных секций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AE4310-0F90-4932-A712-C5A3FFCA66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0" y="-755998"/>
            <a:ext cx="12192000" cy="12344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0D9FA5-F56A-A443-8AAD-2EE7CAD149F8}"/>
              </a:ext>
            </a:extLst>
          </p:cNvPr>
          <p:cNvSpPr/>
          <p:nvPr/>
        </p:nvSpPr>
        <p:spPr>
          <a:xfrm>
            <a:off x="-122668" y="42377"/>
            <a:ext cx="95024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Основные результаты работы конференции:</a:t>
            </a:r>
            <a:endParaRPr lang="ru-RU" sz="2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18FE294-976B-42A1-9C6E-50F05A498C1E}"/>
              </a:ext>
            </a:extLst>
          </p:cNvPr>
          <p:cNvSpPr/>
          <p:nvPr/>
        </p:nvSpPr>
        <p:spPr>
          <a:xfrm>
            <a:off x="346894" y="4406985"/>
            <a:ext cx="6866963" cy="3608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образования и педагогических наук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45F942-C42E-4E89-8ECC-CB5A530DBBF7}"/>
              </a:ext>
            </a:extLst>
          </p:cNvPr>
          <p:cNvSpPr/>
          <p:nvPr/>
        </p:nvSpPr>
        <p:spPr>
          <a:xfrm>
            <a:off x="345254" y="918296"/>
            <a:ext cx="6866928" cy="24415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социальной психологии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C46BED0-C644-4A25-8C73-7C0E97B2BF5B}"/>
              </a:ext>
            </a:extLst>
          </p:cNvPr>
          <p:cNvSpPr/>
          <p:nvPr/>
        </p:nvSpPr>
        <p:spPr>
          <a:xfrm>
            <a:off x="346893" y="1209321"/>
            <a:ext cx="6880995" cy="2712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психологии личности и консультативной психологии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C7B1AFE-9326-4BA1-8102-4E242BB009C3}"/>
              </a:ext>
            </a:extLst>
          </p:cNvPr>
          <p:cNvSpPr/>
          <p:nvPr/>
        </p:nvSpPr>
        <p:spPr>
          <a:xfrm>
            <a:off x="355600" y="3495111"/>
            <a:ext cx="6860872" cy="4447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инклюзивного образования и социально-педагогической реабилитации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412A4B-02E2-40C9-90FD-2E3BABE8B598}"/>
              </a:ext>
            </a:extLst>
          </p:cNvPr>
          <p:cNvSpPr/>
          <p:nvPr/>
        </p:nvSpPr>
        <p:spPr>
          <a:xfrm>
            <a:off x="357021" y="1560929"/>
            <a:ext cx="6874135" cy="3077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психофизиологии и клинической психологии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2A42A95-C8D9-49CF-9207-1918280B8183}"/>
              </a:ext>
            </a:extLst>
          </p:cNvPr>
          <p:cNvSpPr/>
          <p:nvPr/>
        </p:nvSpPr>
        <p:spPr>
          <a:xfrm>
            <a:off x="380793" y="4013478"/>
            <a:ext cx="6834080" cy="3131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технологии и профессионально-педагогического образования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83DF3F0-DB39-4AB1-BBE5-5931EB7D910F}"/>
              </a:ext>
            </a:extLst>
          </p:cNvPr>
          <p:cNvSpPr/>
          <p:nvPr/>
        </p:nvSpPr>
        <p:spPr>
          <a:xfrm>
            <a:off x="373446" y="4834724"/>
            <a:ext cx="6827149" cy="307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дошкольного образования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B477D75-5AFC-4EF8-A116-A3B0D4318AB6}"/>
              </a:ext>
            </a:extLst>
          </p:cNvPr>
          <p:cNvSpPr/>
          <p:nvPr/>
        </p:nvSpPr>
        <p:spPr>
          <a:xfrm>
            <a:off x="364372" y="5222743"/>
            <a:ext cx="6851488" cy="298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коррекционной педагогики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E6F6CE6-80CD-4275-A35A-E598532AB5F6}"/>
              </a:ext>
            </a:extLst>
          </p:cNvPr>
          <p:cNvSpPr/>
          <p:nvPr/>
        </p:nvSpPr>
        <p:spPr>
          <a:xfrm>
            <a:off x="341267" y="540797"/>
            <a:ext cx="6879648" cy="3310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психологии управления и юридической психологии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EA3BB71-F3BC-47FD-966A-252333CD19D9}"/>
              </a:ext>
            </a:extLst>
          </p:cNvPr>
          <p:cNvSpPr/>
          <p:nvPr/>
        </p:nvSpPr>
        <p:spPr>
          <a:xfrm>
            <a:off x="359557" y="5594883"/>
            <a:ext cx="6824693" cy="3217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начального образования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060E6F0-A957-49A6-AE2F-4DA96BD7E1C0}"/>
              </a:ext>
            </a:extLst>
          </p:cNvPr>
          <p:cNvSpPr/>
          <p:nvPr/>
        </p:nvSpPr>
        <p:spPr>
          <a:xfrm>
            <a:off x="351534" y="1974507"/>
            <a:ext cx="6876355" cy="307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общей и педагогической психологии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06733FB-DBB2-4826-A915-3E399EB359A3}"/>
              </a:ext>
            </a:extLst>
          </p:cNvPr>
          <p:cNvSpPr/>
          <p:nvPr/>
        </p:nvSpPr>
        <p:spPr>
          <a:xfrm>
            <a:off x="353146" y="5971844"/>
            <a:ext cx="6831104" cy="4511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Научно-исследовательская лаборатория теории и практики образования и развития лиц с особыми образовательными потребностями</a:t>
            </a:r>
          </a:p>
        </p:txBody>
      </p:sp>
      <p:pic>
        <p:nvPicPr>
          <p:cNvPr id="6" name="Рисунок 5" descr="Круг со стрелкой вправо">
            <a:extLst>
              <a:ext uri="{FF2B5EF4-FFF2-40B4-BE49-F238E27FC236}">
                <a16:creationId xmlns:a16="http://schemas.microsoft.com/office/drawing/2014/main" id="{E46D81CE-52E7-47A5-BFE4-4644C23F2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0" y="513269"/>
            <a:ext cx="355600" cy="355600"/>
          </a:xfrm>
          <a:prstGeom prst="rect">
            <a:avLst/>
          </a:prstGeom>
        </p:spPr>
      </p:pic>
      <p:pic>
        <p:nvPicPr>
          <p:cNvPr id="27" name="Рисунок 26" descr="Круг со стрелкой вправо">
            <a:extLst>
              <a:ext uri="{FF2B5EF4-FFF2-40B4-BE49-F238E27FC236}">
                <a16:creationId xmlns:a16="http://schemas.microsoft.com/office/drawing/2014/main" id="{138C6D93-C92E-49E9-B1A6-664863795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4" y="865862"/>
            <a:ext cx="355600" cy="355600"/>
          </a:xfrm>
          <a:prstGeom prst="rect">
            <a:avLst/>
          </a:prstGeom>
        </p:spPr>
      </p:pic>
      <p:pic>
        <p:nvPicPr>
          <p:cNvPr id="28" name="Рисунок 27" descr="Круг со стрелкой вправо">
            <a:extLst>
              <a:ext uri="{FF2B5EF4-FFF2-40B4-BE49-F238E27FC236}">
                <a16:creationId xmlns:a16="http://schemas.microsoft.com/office/drawing/2014/main" id="{1ED7E6E1-9572-4F8F-8B39-E65DEAFA1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0" y="1186714"/>
            <a:ext cx="355600" cy="355600"/>
          </a:xfrm>
          <a:prstGeom prst="rect">
            <a:avLst/>
          </a:prstGeom>
        </p:spPr>
      </p:pic>
      <p:pic>
        <p:nvPicPr>
          <p:cNvPr id="29" name="Рисунок 28" descr="Круг со стрелкой вправо">
            <a:extLst>
              <a:ext uri="{FF2B5EF4-FFF2-40B4-BE49-F238E27FC236}">
                <a16:creationId xmlns:a16="http://schemas.microsoft.com/office/drawing/2014/main" id="{805C1301-FFA9-4CBB-BA9E-87DDF591D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0" y="1549383"/>
            <a:ext cx="355600" cy="355600"/>
          </a:xfrm>
          <a:prstGeom prst="rect">
            <a:avLst/>
          </a:prstGeom>
        </p:spPr>
      </p:pic>
      <p:pic>
        <p:nvPicPr>
          <p:cNvPr id="30" name="Рисунок 29" descr="Круг со стрелкой вправо">
            <a:extLst>
              <a:ext uri="{FF2B5EF4-FFF2-40B4-BE49-F238E27FC236}">
                <a16:creationId xmlns:a16="http://schemas.microsoft.com/office/drawing/2014/main" id="{795B1150-5260-4E41-BACD-24142C373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3" y="1916271"/>
            <a:ext cx="355600" cy="355600"/>
          </a:xfrm>
          <a:prstGeom prst="rect">
            <a:avLst/>
          </a:prstGeom>
        </p:spPr>
      </p:pic>
      <p:pic>
        <p:nvPicPr>
          <p:cNvPr id="31" name="Рисунок 30" descr="Круг со стрелкой вправо">
            <a:extLst>
              <a:ext uri="{FF2B5EF4-FFF2-40B4-BE49-F238E27FC236}">
                <a16:creationId xmlns:a16="http://schemas.microsoft.com/office/drawing/2014/main" id="{2016FF36-3626-4EFA-A0AF-4ACAC34DC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920" y="3540296"/>
            <a:ext cx="355600" cy="355600"/>
          </a:xfrm>
          <a:prstGeom prst="rect">
            <a:avLst/>
          </a:prstGeom>
        </p:spPr>
      </p:pic>
      <p:pic>
        <p:nvPicPr>
          <p:cNvPr id="32" name="Рисунок 31" descr="Круг со стрелкой вправо">
            <a:extLst>
              <a:ext uri="{FF2B5EF4-FFF2-40B4-BE49-F238E27FC236}">
                <a16:creationId xmlns:a16="http://schemas.microsoft.com/office/drawing/2014/main" id="{E59A4143-ACCC-48ED-A478-2989987B3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921" y="4006909"/>
            <a:ext cx="355600" cy="355600"/>
          </a:xfrm>
          <a:prstGeom prst="rect">
            <a:avLst/>
          </a:prstGeom>
        </p:spPr>
      </p:pic>
      <p:pic>
        <p:nvPicPr>
          <p:cNvPr id="33" name="Рисунок 32" descr="Круг со стрелкой вправо">
            <a:extLst>
              <a:ext uri="{FF2B5EF4-FFF2-40B4-BE49-F238E27FC236}">
                <a16:creationId xmlns:a16="http://schemas.microsoft.com/office/drawing/2014/main" id="{7876C6A2-83E9-4EFB-AC54-505FFD5A4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920" y="4430321"/>
            <a:ext cx="355600" cy="355600"/>
          </a:xfrm>
          <a:prstGeom prst="rect">
            <a:avLst/>
          </a:prstGeom>
        </p:spPr>
      </p:pic>
      <p:pic>
        <p:nvPicPr>
          <p:cNvPr id="34" name="Рисунок 33" descr="Круг со стрелкой вправо">
            <a:extLst>
              <a:ext uri="{FF2B5EF4-FFF2-40B4-BE49-F238E27FC236}">
                <a16:creationId xmlns:a16="http://schemas.microsoft.com/office/drawing/2014/main" id="{0CCD6A7A-14A1-48BE-BB22-1C7966CC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2" y="4812395"/>
            <a:ext cx="355600" cy="355600"/>
          </a:xfrm>
          <a:prstGeom prst="rect">
            <a:avLst/>
          </a:prstGeom>
        </p:spPr>
      </p:pic>
      <p:pic>
        <p:nvPicPr>
          <p:cNvPr id="35" name="Рисунок 34" descr="Круг со стрелкой вправо">
            <a:extLst>
              <a:ext uri="{FF2B5EF4-FFF2-40B4-BE49-F238E27FC236}">
                <a16:creationId xmlns:a16="http://schemas.microsoft.com/office/drawing/2014/main" id="{EB1EEB3E-371D-4E96-9093-E22D62B2F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7847" y="5584548"/>
            <a:ext cx="355600" cy="355600"/>
          </a:xfrm>
          <a:prstGeom prst="rect">
            <a:avLst/>
          </a:prstGeom>
        </p:spPr>
      </p:pic>
      <p:pic>
        <p:nvPicPr>
          <p:cNvPr id="36" name="Рисунок 35" descr="Круг со стрелкой вправо">
            <a:extLst>
              <a:ext uri="{FF2B5EF4-FFF2-40B4-BE49-F238E27FC236}">
                <a16:creationId xmlns:a16="http://schemas.microsoft.com/office/drawing/2014/main" id="{EC213E94-5955-4AA5-A974-40DCDACE2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-1" y="6030874"/>
            <a:ext cx="355600" cy="355600"/>
          </a:xfrm>
          <a:prstGeom prst="rect">
            <a:avLst/>
          </a:prstGeom>
        </p:spPr>
      </p:pic>
      <p:pic>
        <p:nvPicPr>
          <p:cNvPr id="37" name="Рисунок 36" descr="Круг со стрелкой вправо">
            <a:extLst>
              <a:ext uri="{FF2B5EF4-FFF2-40B4-BE49-F238E27FC236}">
                <a16:creationId xmlns:a16="http://schemas.microsoft.com/office/drawing/2014/main" id="{878F1BCA-0D91-4D3A-90BC-2863FC595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7847" y="5186127"/>
            <a:ext cx="355600" cy="355600"/>
          </a:xfrm>
          <a:prstGeom prst="rect">
            <a:avLst/>
          </a:prstGeom>
        </p:spPr>
      </p:pic>
      <p:pic>
        <p:nvPicPr>
          <p:cNvPr id="38" name="Рисунок 37" descr="Круг со стрелкой вправо">
            <a:extLst>
              <a:ext uri="{FF2B5EF4-FFF2-40B4-BE49-F238E27FC236}">
                <a16:creationId xmlns:a16="http://schemas.microsoft.com/office/drawing/2014/main" id="{FBAB2754-7AF9-44BF-8CCE-4E64C4576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0" y="2295410"/>
            <a:ext cx="355600" cy="355600"/>
          </a:xfrm>
          <a:prstGeom prst="rect">
            <a:avLst/>
          </a:prstGeom>
        </p:spPr>
      </p:pic>
      <p:pic>
        <p:nvPicPr>
          <p:cNvPr id="39" name="Рисунок 38" descr="Круг со стрелкой вправо">
            <a:extLst>
              <a:ext uri="{FF2B5EF4-FFF2-40B4-BE49-F238E27FC236}">
                <a16:creationId xmlns:a16="http://schemas.microsoft.com/office/drawing/2014/main" id="{0846BAC0-A253-4CA1-AD40-9D1C7B263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0" y="6465073"/>
            <a:ext cx="355600" cy="355600"/>
          </a:xfrm>
          <a:prstGeom prst="rect">
            <a:avLst/>
          </a:prstGeom>
        </p:spPr>
      </p:pic>
      <p:pic>
        <p:nvPicPr>
          <p:cNvPr id="40" name="Рисунок 39" descr="Круг со стрелкой вправо">
            <a:extLst>
              <a:ext uri="{FF2B5EF4-FFF2-40B4-BE49-F238E27FC236}">
                <a16:creationId xmlns:a16="http://schemas.microsoft.com/office/drawing/2014/main" id="{F370CCBB-910A-47DB-8863-6ABC617CF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-13820" y="3094692"/>
            <a:ext cx="355600" cy="355600"/>
          </a:xfrm>
          <a:prstGeom prst="rect">
            <a:avLst/>
          </a:prstGeom>
        </p:spPr>
      </p:pic>
      <p:pic>
        <p:nvPicPr>
          <p:cNvPr id="41" name="Рисунок 40" descr="Круг со стрелкой вправо">
            <a:extLst>
              <a:ext uri="{FF2B5EF4-FFF2-40B4-BE49-F238E27FC236}">
                <a16:creationId xmlns:a16="http://schemas.microsoft.com/office/drawing/2014/main" id="{E4A425DB-4B84-49C6-92DE-26785D1B4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-13820" y="2661571"/>
            <a:ext cx="355600" cy="355600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97CBBF1C-1329-4D7A-AC53-88E255A19901}"/>
              </a:ext>
            </a:extLst>
          </p:cNvPr>
          <p:cNvSpPr/>
          <p:nvPr/>
        </p:nvSpPr>
        <p:spPr>
          <a:xfrm>
            <a:off x="7335176" y="491421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C22186-0299-4E7A-9672-3584094EF6CA}"/>
              </a:ext>
            </a:extLst>
          </p:cNvPr>
          <p:cNvSpPr txBox="1"/>
          <p:nvPr/>
        </p:nvSpPr>
        <p:spPr>
          <a:xfrm>
            <a:off x="7702300" y="513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5A1F3F-10F4-461D-AA04-A82C28DBD607}"/>
              </a:ext>
            </a:extLst>
          </p:cNvPr>
          <p:cNvSpPr txBox="1"/>
          <p:nvPr/>
        </p:nvSpPr>
        <p:spPr>
          <a:xfrm>
            <a:off x="8559389" y="39963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82F5A0D3-95EF-4AD8-9C3F-640FE350AE51}"/>
              </a:ext>
            </a:extLst>
          </p:cNvPr>
          <p:cNvSpPr/>
          <p:nvPr/>
        </p:nvSpPr>
        <p:spPr>
          <a:xfrm>
            <a:off x="7294148" y="4437930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BA850E72-387F-4962-ADF0-D0C4B22525AC}"/>
              </a:ext>
            </a:extLst>
          </p:cNvPr>
          <p:cNvSpPr/>
          <p:nvPr/>
        </p:nvSpPr>
        <p:spPr>
          <a:xfrm>
            <a:off x="7335176" y="2359804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EB1B0C5C-250A-452E-BB95-D474C35D92F7}"/>
              </a:ext>
            </a:extLst>
          </p:cNvPr>
          <p:cNvSpPr/>
          <p:nvPr/>
        </p:nvSpPr>
        <p:spPr>
          <a:xfrm>
            <a:off x="7799245" y="2356650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D4FFD926-A75E-430C-A619-FD896D8085EF}"/>
              </a:ext>
            </a:extLst>
          </p:cNvPr>
          <p:cNvSpPr/>
          <p:nvPr/>
        </p:nvSpPr>
        <p:spPr>
          <a:xfrm>
            <a:off x="7294148" y="5252438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308C1C54-BCBE-4FC2-AB0E-3BBD52DFFC3A}"/>
              </a:ext>
            </a:extLst>
          </p:cNvPr>
          <p:cNvSpPr/>
          <p:nvPr/>
        </p:nvSpPr>
        <p:spPr>
          <a:xfrm>
            <a:off x="7748423" y="5264428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722597-1216-4C2D-8741-BEAB6ACBC7F6}"/>
              </a:ext>
            </a:extLst>
          </p:cNvPr>
          <p:cNvSpPr txBox="1"/>
          <p:nvPr/>
        </p:nvSpPr>
        <p:spPr>
          <a:xfrm>
            <a:off x="8128596" y="52524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39C777-312B-4176-AE6B-71AC889CA5F1}"/>
              </a:ext>
            </a:extLst>
          </p:cNvPr>
          <p:cNvSpPr txBox="1"/>
          <p:nvPr/>
        </p:nvSpPr>
        <p:spPr>
          <a:xfrm>
            <a:off x="7638923" y="64527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ADCB3913-B08F-4940-9CC7-BC070A870DF9}"/>
              </a:ext>
            </a:extLst>
          </p:cNvPr>
          <p:cNvSpPr/>
          <p:nvPr/>
        </p:nvSpPr>
        <p:spPr>
          <a:xfrm>
            <a:off x="7340382" y="1962446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1B7D39B5-DA28-4D41-9236-71A12415AF18}"/>
              </a:ext>
            </a:extLst>
          </p:cNvPr>
          <p:cNvSpPr/>
          <p:nvPr/>
        </p:nvSpPr>
        <p:spPr>
          <a:xfrm>
            <a:off x="7794075" y="1973829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29382B3-4179-4B6C-BD59-CBE151BEB776}"/>
              </a:ext>
            </a:extLst>
          </p:cNvPr>
          <p:cNvSpPr/>
          <p:nvPr/>
        </p:nvSpPr>
        <p:spPr>
          <a:xfrm>
            <a:off x="8259095" y="1978896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81EAE6-0AF6-4622-A3EE-F78CE2DABD98}"/>
              </a:ext>
            </a:extLst>
          </p:cNvPr>
          <p:cNvSpPr txBox="1"/>
          <p:nvPr/>
        </p:nvSpPr>
        <p:spPr>
          <a:xfrm>
            <a:off x="9547275" y="1955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6C1AA8D2-6E2D-4DE5-9220-47580DEDD082}"/>
              </a:ext>
            </a:extLst>
          </p:cNvPr>
          <p:cNvSpPr/>
          <p:nvPr/>
        </p:nvSpPr>
        <p:spPr>
          <a:xfrm>
            <a:off x="8712788" y="1974475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C7EC1C7D-DAFF-4697-B271-C26B11C75139}"/>
              </a:ext>
            </a:extLst>
          </p:cNvPr>
          <p:cNvSpPr/>
          <p:nvPr/>
        </p:nvSpPr>
        <p:spPr>
          <a:xfrm>
            <a:off x="9166481" y="1978896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0796C3-8B2D-4DC6-A490-FA360E9A7CC1}"/>
              </a:ext>
            </a:extLst>
          </p:cNvPr>
          <p:cNvSpPr txBox="1"/>
          <p:nvPr/>
        </p:nvSpPr>
        <p:spPr>
          <a:xfrm>
            <a:off x="7626825" y="6036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C38F03A0-1576-4CDD-AB94-A1EC004F8F90}"/>
              </a:ext>
            </a:extLst>
          </p:cNvPr>
          <p:cNvSpPr/>
          <p:nvPr/>
        </p:nvSpPr>
        <p:spPr>
          <a:xfrm>
            <a:off x="7335176" y="854744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7C934547-E09F-4808-9034-BAF1D32B49C7}"/>
              </a:ext>
            </a:extLst>
          </p:cNvPr>
          <p:cNvSpPr/>
          <p:nvPr/>
        </p:nvSpPr>
        <p:spPr>
          <a:xfrm>
            <a:off x="7794268" y="850398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84298166-12BB-41A5-8A64-4AE5D0DDADE2}"/>
              </a:ext>
            </a:extLst>
          </p:cNvPr>
          <p:cNvSpPr/>
          <p:nvPr/>
        </p:nvSpPr>
        <p:spPr>
          <a:xfrm>
            <a:off x="8236177" y="846142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369EAE-7B7B-4531-A04C-81A57966DA2F}"/>
              </a:ext>
            </a:extLst>
          </p:cNvPr>
          <p:cNvSpPr txBox="1"/>
          <p:nvPr/>
        </p:nvSpPr>
        <p:spPr>
          <a:xfrm>
            <a:off x="8610991" y="8145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3528DF84-1B85-4C1B-BF9E-9BF73D041DDB}"/>
              </a:ext>
            </a:extLst>
          </p:cNvPr>
          <p:cNvSpPr/>
          <p:nvPr/>
        </p:nvSpPr>
        <p:spPr>
          <a:xfrm>
            <a:off x="7290697" y="6494393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FAB10475-A026-475D-8DF7-8ECEC9F9BB08}"/>
              </a:ext>
            </a:extLst>
          </p:cNvPr>
          <p:cNvSpPr/>
          <p:nvPr/>
        </p:nvSpPr>
        <p:spPr>
          <a:xfrm>
            <a:off x="7297276" y="6066946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88C1148F-4067-4893-8019-ECD923E9DF6E}"/>
              </a:ext>
            </a:extLst>
          </p:cNvPr>
          <p:cNvSpPr/>
          <p:nvPr/>
        </p:nvSpPr>
        <p:spPr>
          <a:xfrm>
            <a:off x="8258106" y="2359497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3064565E-72E2-462E-90F6-A252A42BBCFD}"/>
              </a:ext>
            </a:extLst>
          </p:cNvPr>
          <p:cNvSpPr/>
          <p:nvPr/>
        </p:nvSpPr>
        <p:spPr>
          <a:xfrm>
            <a:off x="8717384" y="2370200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E99A435-3F02-4273-9ABB-E57CECBA82C9}"/>
              </a:ext>
            </a:extLst>
          </p:cNvPr>
          <p:cNvSpPr txBox="1"/>
          <p:nvPr/>
        </p:nvSpPr>
        <p:spPr>
          <a:xfrm>
            <a:off x="9089256" y="2371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07E7860D-41DF-434E-921D-28D3441F3DF7}"/>
              </a:ext>
            </a:extLst>
          </p:cNvPr>
          <p:cNvSpPr/>
          <p:nvPr/>
        </p:nvSpPr>
        <p:spPr>
          <a:xfrm>
            <a:off x="7294149" y="3545440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7FC0875-E72F-4220-8B83-F0768F4786CB}"/>
              </a:ext>
            </a:extLst>
          </p:cNvPr>
          <p:cNvSpPr txBox="1"/>
          <p:nvPr/>
        </p:nvSpPr>
        <p:spPr>
          <a:xfrm>
            <a:off x="7690777" y="3516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F45F96E6-4C9C-4F1E-BD1F-9C02C80716EF}"/>
              </a:ext>
            </a:extLst>
          </p:cNvPr>
          <p:cNvSpPr/>
          <p:nvPr/>
        </p:nvSpPr>
        <p:spPr>
          <a:xfrm>
            <a:off x="366804" y="2347193"/>
            <a:ext cx="6843510" cy="30770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психологии образования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37A36B81-D6E5-44FB-AC57-ADBD4841A538}"/>
              </a:ext>
            </a:extLst>
          </p:cNvPr>
          <p:cNvSpPr/>
          <p:nvPr/>
        </p:nvSpPr>
        <p:spPr>
          <a:xfrm>
            <a:off x="341268" y="2713046"/>
            <a:ext cx="6869046" cy="3073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психологии развития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5748E9D7-7401-48E5-9359-098327E1F05E}"/>
              </a:ext>
            </a:extLst>
          </p:cNvPr>
          <p:cNvSpPr/>
          <p:nvPr/>
        </p:nvSpPr>
        <p:spPr>
          <a:xfrm>
            <a:off x="7335176" y="1217475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D1BFC95F-7D2F-4509-96D1-9653A3AAEE15}"/>
              </a:ext>
            </a:extLst>
          </p:cNvPr>
          <p:cNvSpPr/>
          <p:nvPr/>
        </p:nvSpPr>
        <p:spPr>
          <a:xfrm>
            <a:off x="7794268" y="1210662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1EDAF84-1B6C-4764-B63F-CF44D5A1DC0B}"/>
              </a:ext>
            </a:extLst>
          </p:cNvPr>
          <p:cNvSpPr txBox="1"/>
          <p:nvPr/>
        </p:nvSpPr>
        <p:spPr>
          <a:xfrm>
            <a:off x="8149869" y="12132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B69CC5B1-8DC7-407E-A0B3-0CB65AB20CCF}"/>
              </a:ext>
            </a:extLst>
          </p:cNvPr>
          <p:cNvSpPr/>
          <p:nvPr/>
        </p:nvSpPr>
        <p:spPr>
          <a:xfrm>
            <a:off x="341267" y="3087490"/>
            <a:ext cx="6899103" cy="3480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организационной и прикладной психологии образования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ADFEAB02-4D51-47D1-8B7E-06E77D396FF3}"/>
              </a:ext>
            </a:extLst>
          </p:cNvPr>
          <p:cNvSpPr/>
          <p:nvPr/>
        </p:nvSpPr>
        <p:spPr>
          <a:xfrm>
            <a:off x="366801" y="6494393"/>
            <a:ext cx="6824693" cy="298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немецкой филологии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1BD2EF73-251E-41E9-A8C3-794978CD1100}"/>
              </a:ext>
            </a:extLst>
          </p:cNvPr>
          <p:cNvSpPr/>
          <p:nvPr/>
        </p:nvSpPr>
        <p:spPr>
          <a:xfrm>
            <a:off x="7340382" y="2752714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E44DDC40-5D9C-4B0B-9A70-24FC21B1BA07}"/>
              </a:ext>
            </a:extLst>
          </p:cNvPr>
          <p:cNvSpPr/>
          <p:nvPr/>
        </p:nvSpPr>
        <p:spPr>
          <a:xfrm>
            <a:off x="7783278" y="2756772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44002D0-AD46-4466-9D84-37BF68742495}"/>
              </a:ext>
            </a:extLst>
          </p:cNvPr>
          <p:cNvSpPr txBox="1"/>
          <p:nvPr/>
        </p:nvSpPr>
        <p:spPr>
          <a:xfrm>
            <a:off x="8147809" y="2748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909A989-3046-44E0-88E6-48978847ACDB}"/>
              </a:ext>
            </a:extLst>
          </p:cNvPr>
          <p:cNvSpPr txBox="1"/>
          <p:nvPr/>
        </p:nvSpPr>
        <p:spPr>
          <a:xfrm>
            <a:off x="7675933" y="44254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7A5D45F3-99CD-40E5-A1A5-4BCFFBE55282}"/>
              </a:ext>
            </a:extLst>
          </p:cNvPr>
          <p:cNvSpPr/>
          <p:nvPr/>
        </p:nvSpPr>
        <p:spPr>
          <a:xfrm>
            <a:off x="7335176" y="1590855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id="{932C585F-DAEA-43EF-85E8-9FF7D8240F7D}"/>
              </a:ext>
            </a:extLst>
          </p:cNvPr>
          <p:cNvSpPr/>
          <p:nvPr/>
        </p:nvSpPr>
        <p:spPr>
          <a:xfrm>
            <a:off x="7794268" y="1584042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A7D19CE-19BD-43DC-8A76-B50ECEA1A04B}"/>
              </a:ext>
            </a:extLst>
          </p:cNvPr>
          <p:cNvSpPr txBox="1"/>
          <p:nvPr/>
        </p:nvSpPr>
        <p:spPr>
          <a:xfrm>
            <a:off x="8149869" y="15866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61CF57B7-627C-4413-B8F1-F77AF392A986}"/>
              </a:ext>
            </a:extLst>
          </p:cNvPr>
          <p:cNvSpPr/>
          <p:nvPr/>
        </p:nvSpPr>
        <p:spPr>
          <a:xfrm>
            <a:off x="7314835" y="3140858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2D3849AC-DA70-4C66-A23D-7FA49070C4E7}"/>
              </a:ext>
            </a:extLst>
          </p:cNvPr>
          <p:cNvSpPr/>
          <p:nvPr/>
        </p:nvSpPr>
        <p:spPr>
          <a:xfrm>
            <a:off x="7773927" y="3136512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A8C303CC-E1CA-4E38-ABBE-3D47972EB79E}"/>
              </a:ext>
            </a:extLst>
          </p:cNvPr>
          <p:cNvSpPr/>
          <p:nvPr/>
        </p:nvSpPr>
        <p:spPr>
          <a:xfrm>
            <a:off x="8205894" y="3142898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99FFE2A-5CD7-4B0C-BC48-970DBAE3CCD1}"/>
              </a:ext>
            </a:extLst>
          </p:cNvPr>
          <p:cNvSpPr txBox="1"/>
          <p:nvPr/>
        </p:nvSpPr>
        <p:spPr>
          <a:xfrm>
            <a:off x="8571590" y="31206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7F70EEB6-1298-4262-8E0D-5DE25C0B052A}"/>
              </a:ext>
            </a:extLst>
          </p:cNvPr>
          <p:cNvSpPr/>
          <p:nvPr/>
        </p:nvSpPr>
        <p:spPr>
          <a:xfrm>
            <a:off x="7294148" y="3994291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F7A9ED2E-BF54-4342-98EA-7614A9402B56}"/>
              </a:ext>
            </a:extLst>
          </p:cNvPr>
          <p:cNvSpPr/>
          <p:nvPr/>
        </p:nvSpPr>
        <p:spPr>
          <a:xfrm>
            <a:off x="7753240" y="3989945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259D0FEF-6E95-4739-AEBC-243A34E22C6F}"/>
              </a:ext>
            </a:extLst>
          </p:cNvPr>
          <p:cNvSpPr/>
          <p:nvPr/>
        </p:nvSpPr>
        <p:spPr>
          <a:xfrm>
            <a:off x="8185207" y="3996331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9D2A34B8-6FEA-4CCD-A633-85E999416471}"/>
              </a:ext>
            </a:extLst>
          </p:cNvPr>
          <p:cNvSpPr/>
          <p:nvPr/>
        </p:nvSpPr>
        <p:spPr>
          <a:xfrm>
            <a:off x="7297276" y="4847856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36AD6F73-B27B-4C5E-BB0A-0A8A0F5F770D}"/>
              </a:ext>
            </a:extLst>
          </p:cNvPr>
          <p:cNvSpPr/>
          <p:nvPr/>
        </p:nvSpPr>
        <p:spPr>
          <a:xfrm>
            <a:off x="7750969" y="4859239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6E8EBD97-3F19-4FFD-B784-F09F72530B67}"/>
              </a:ext>
            </a:extLst>
          </p:cNvPr>
          <p:cNvSpPr/>
          <p:nvPr/>
        </p:nvSpPr>
        <p:spPr>
          <a:xfrm>
            <a:off x="8215989" y="4864306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0629007-1DC0-4E1D-849A-C8199309904C}"/>
              </a:ext>
            </a:extLst>
          </p:cNvPr>
          <p:cNvSpPr txBox="1"/>
          <p:nvPr/>
        </p:nvSpPr>
        <p:spPr>
          <a:xfrm>
            <a:off x="9504169" y="48411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309CBEB2-5634-4426-954C-663A6F3FF83F}"/>
              </a:ext>
            </a:extLst>
          </p:cNvPr>
          <p:cNvSpPr/>
          <p:nvPr/>
        </p:nvSpPr>
        <p:spPr>
          <a:xfrm>
            <a:off x="8669682" y="4859885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31F85CA9-E437-415E-B90C-B02C390FE9E5}"/>
              </a:ext>
            </a:extLst>
          </p:cNvPr>
          <p:cNvSpPr/>
          <p:nvPr/>
        </p:nvSpPr>
        <p:spPr>
          <a:xfrm>
            <a:off x="9123375" y="4864306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16FAAF4-B551-43F0-9F7E-331C096F8E93}"/>
              </a:ext>
            </a:extLst>
          </p:cNvPr>
          <p:cNvSpPr txBox="1"/>
          <p:nvPr/>
        </p:nvSpPr>
        <p:spPr>
          <a:xfrm>
            <a:off x="8555939" y="56525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007CBF4C-AA38-4344-9132-EE8C548BD6FB}"/>
              </a:ext>
            </a:extLst>
          </p:cNvPr>
          <p:cNvSpPr/>
          <p:nvPr/>
        </p:nvSpPr>
        <p:spPr>
          <a:xfrm>
            <a:off x="7290698" y="5650520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B054DBEE-0571-4294-98B4-99DF28DE1A36}"/>
              </a:ext>
            </a:extLst>
          </p:cNvPr>
          <p:cNvSpPr/>
          <p:nvPr/>
        </p:nvSpPr>
        <p:spPr>
          <a:xfrm>
            <a:off x="7749790" y="5646174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35A76497-FA39-4296-BE6F-0B904F1CFF7E}"/>
              </a:ext>
            </a:extLst>
          </p:cNvPr>
          <p:cNvSpPr/>
          <p:nvPr/>
        </p:nvSpPr>
        <p:spPr>
          <a:xfrm>
            <a:off x="8181757" y="5652560"/>
            <a:ext cx="355601" cy="307704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9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AE4310-0F90-4932-A712-C5A3FFCA66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34114" cy="18475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296432-F3EE-4B35-8C87-CAAB0274BA75}"/>
              </a:ext>
            </a:extLst>
          </p:cNvPr>
          <p:cNvSpPr/>
          <p:nvPr/>
        </p:nvSpPr>
        <p:spPr>
          <a:xfrm>
            <a:off x="1514746" y="138484"/>
            <a:ext cx="95024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Основные результаты работы конференции:</a:t>
            </a:r>
            <a:endParaRPr lang="ru-RU" sz="2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72718E4F-D873-4A5C-A50C-9A004B01FF9A}"/>
              </a:ext>
            </a:extLst>
          </p:cNvPr>
          <p:cNvSpPr/>
          <p:nvPr/>
        </p:nvSpPr>
        <p:spPr>
          <a:xfrm>
            <a:off x="4793361" y="642978"/>
            <a:ext cx="2945218" cy="1031358"/>
          </a:xfrm>
          <a:prstGeom prst="wedgeRoundRectCallou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Представлено 605 научных докладов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6FE17837-0A34-4974-9C11-841493643D09}"/>
              </a:ext>
            </a:extLst>
          </p:cNvPr>
          <p:cNvSpPr/>
          <p:nvPr/>
        </p:nvSpPr>
        <p:spPr>
          <a:xfrm>
            <a:off x="668386" y="4691419"/>
            <a:ext cx="2647505" cy="194575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бакалавриата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5BF0906A-8F0D-41D8-8E4F-5E98C4AB18BB}"/>
              </a:ext>
            </a:extLst>
          </p:cNvPr>
          <p:cNvSpPr/>
          <p:nvPr/>
        </p:nvSpPr>
        <p:spPr>
          <a:xfrm>
            <a:off x="1276949" y="2479555"/>
            <a:ext cx="2647505" cy="194575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магистратуры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274C47F3-19C2-4D74-AD95-FDEEF2D509F5}"/>
              </a:ext>
            </a:extLst>
          </p:cNvPr>
          <p:cNvSpPr/>
          <p:nvPr/>
        </p:nvSpPr>
        <p:spPr>
          <a:xfrm>
            <a:off x="3315891" y="4213046"/>
            <a:ext cx="2647505" cy="194575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студента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6AA2F562-F58D-4471-A301-72FC503372A8}"/>
              </a:ext>
            </a:extLst>
          </p:cNvPr>
          <p:cNvSpPr/>
          <p:nvPr/>
        </p:nvSpPr>
        <p:spPr>
          <a:xfrm>
            <a:off x="3977767" y="1995052"/>
            <a:ext cx="2647505" cy="194575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аспиранта</a:t>
            </a:r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D41E33B6-E23D-47ED-947D-2DD7EC32E2D7}"/>
              </a:ext>
            </a:extLst>
          </p:cNvPr>
          <p:cNvSpPr/>
          <p:nvPr/>
        </p:nvSpPr>
        <p:spPr>
          <a:xfrm>
            <a:off x="6096000" y="4773758"/>
            <a:ext cx="2647505" cy="194575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СУНЦ ЮФО</a:t>
            </a: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64A7B1E8-A930-4930-8A10-163426DB3315}"/>
              </a:ext>
            </a:extLst>
          </p:cNvPr>
          <p:cNvSpPr/>
          <p:nvPr/>
        </p:nvSpPr>
        <p:spPr>
          <a:xfrm>
            <a:off x="9200724" y="4425313"/>
            <a:ext cx="2647505" cy="194575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слушателей ДПО «Психология здоровья»</a:t>
            </a: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F82CE4C6-71B6-4649-AB75-7CC9F66D098C}"/>
              </a:ext>
            </a:extLst>
          </p:cNvPr>
          <p:cNvSpPr/>
          <p:nvPr/>
        </p:nvSpPr>
        <p:spPr>
          <a:xfrm>
            <a:off x="6589246" y="2190314"/>
            <a:ext cx="3309666" cy="243597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лицея ЮФУ и СОШ (партнеров Образовательного кластера ЮФО)</a:t>
            </a:r>
          </a:p>
        </p:txBody>
      </p:sp>
      <p:pic>
        <p:nvPicPr>
          <p:cNvPr id="7" name="Рисунок 6" descr="Подключения">
            <a:extLst>
              <a:ext uri="{FF2B5EF4-FFF2-40B4-BE49-F238E27FC236}">
                <a16:creationId xmlns:a16="http://schemas.microsoft.com/office/drawing/2014/main" id="{7E2CFE12-6038-4FD1-970F-BE291564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0064" y="239665"/>
            <a:ext cx="2869341" cy="286934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1DAE5B0-4F41-4B96-AB34-93212867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864" y="123443"/>
            <a:ext cx="1152540" cy="101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26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E53862C-44A9-4A15-90DF-4F94A58BF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533477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6A5059-8B6A-0C42-A253-244AD077CF15}"/>
              </a:ext>
            </a:extLst>
          </p:cNvPr>
          <p:cNvSpPr txBox="1"/>
          <p:nvPr/>
        </p:nvSpPr>
        <p:spPr>
          <a:xfrm>
            <a:off x="2032000" y="68438"/>
            <a:ext cx="9207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ctr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секционных заседаний призовые места распределены следующим образом: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C7B9A-8D18-D54E-84C6-F868042ED5C0}"/>
              </a:ext>
            </a:extLst>
          </p:cNvPr>
          <p:cNvSpPr txBox="1"/>
          <p:nvPr/>
        </p:nvSpPr>
        <p:spPr>
          <a:xfrm>
            <a:off x="1533054" y="5858843"/>
            <a:ext cx="990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бакалавров выпускных курсов являются победителями в различных секционных заседаниях Академии психологии и педагогики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D16FB-5A7B-46A4-994F-03B846500E4B}"/>
              </a:ext>
            </a:extLst>
          </p:cNvPr>
          <p:cNvSpPr txBox="1"/>
          <p:nvPr/>
        </p:nvSpPr>
        <p:spPr>
          <a:xfrm>
            <a:off x="9175898" y="136321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pic>
        <p:nvPicPr>
          <p:cNvPr id="11" name="Рисунок 10" descr="Закрыть">
            <a:extLst>
              <a:ext uri="{FF2B5EF4-FFF2-40B4-BE49-F238E27FC236}">
                <a16:creationId xmlns:a16="http://schemas.microsoft.com/office/drawing/2014/main" id="{094A97E0-413A-4DA7-B967-7FF2433BF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18531" y="1488559"/>
            <a:ext cx="4572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66601C-26B7-4AA3-875A-2A42F631A6A1}"/>
              </a:ext>
            </a:extLst>
          </p:cNvPr>
          <p:cNvSpPr txBox="1"/>
          <p:nvPr/>
        </p:nvSpPr>
        <p:spPr>
          <a:xfrm>
            <a:off x="6213762" y="207110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pic>
        <p:nvPicPr>
          <p:cNvPr id="14" name="Рисунок 13" descr="Закрыть">
            <a:extLst>
              <a:ext uri="{FF2B5EF4-FFF2-40B4-BE49-F238E27FC236}">
                <a16:creationId xmlns:a16="http://schemas.microsoft.com/office/drawing/2014/main" id="{B51C6718-AC96-4DC7-872B-72AE6D911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6395" y="2196445"/>
            <a:ext cx="457200" cy="457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B1733E-74EE-4ECB-AE6A-D301828757AC}"/>
              </a:ext>
            </a:extLst>
          </p:cNvPr>
          <p:cNvSpPr txBox="1"/>
          <p:nvPr/>
        </p:nvSpPr>
        <p:spPr>
          <a:xfrm>
            <a:off x="3365926" y="272111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pic>
        <p:nvPicPr>
          <p:cNvPr id="17" name="Рисунок 16" descr="Закрыть">
            <a:extLst>
              <a:ext uri="{FF2B5EF4-FFF2-40B4-BE49-F238E27FC236}">
                <a16:creationId xmlns:a16="http://schemas.microsoft.com/office/drawing/2014/main" id="{EE1B64FD-C271-4DE1-93CB-71CDB4AC8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08559" y="2846457"/>
            <a:ext cx="457200" cy="457200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394D81-5071-4BC8-99A4-5CAA2370E8CF}"/>
              </a:ext>
            </a:extLst>
          </p:cNvPr>
          <p:cNvCxnSpPr>
            <a:cxnSpLocks/>
          </p:cNvCxnSpPr>
          <p:nvPr/>
        </p:nvCxnSpPr>
        <p:spPr>
          <a:xfrm>
            <a:off x="1112887" y="1326159"/>
            <a:ext cx="0" cy="3989406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Скрепка">
            <a:extLst>
              <a:ext uri="{FF2B5EF4-FFF2-40B4-BE49-F238E27FC236}">
                <a16:creationId xmlns:a16="http://schemas.microsoft.com/office/drawing/2014/main" id="{10DB3C44-CEAB-4641-95FD-73059CECE2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739" y="5755586"/>
            <a:ext cx="914400" cy="914400"/>
          </a:xfrm>
          <a:prstGeom prst="rect">
            <a:avLst/>
          </a:prstGeom>
        </p:spPr>
      </p:pic>
      <p:pic>
        <p:nvPicPr>
          <p:cNvPr id="23" name="Рисунок 22" descr="Медаль">
            <a:extLst>
              <a:ext uri="{FF2B5EF4-FFF2-40B4-BE49-F238E27FC236}">
                <a16:creationId xmlns:a16="http://schemas.microsoft.com/office/drawing/2014/main" id="{144BD4FC-98CA-402A-A904-67FA66576C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63504" y="2617857"/>
            <a:ext cx="914400" cy="914400"/>
          </a:xfrm>
          <a:prstGeom prst="rect">
            <a:avLst/>
          </a:prstGeom>
        </p:spPr>
      </p:pic>
      <p:pic>
        <p:nvPicPr>
          <p:cNvPr id="24" name="Рисунок 23" descr="Медаль">
            <a:extLst>
              <a:ext uri="{FF2B5EF4-FFF2-40B4-BE49-F238E27FC236}">
                <a16:creationId xmlns:a16="http://schemas.microsoft.com/office/drawing/2014/main" id="{3448AA6B-C7E1-4C2D-B967-587057B09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6295" y="1972340"/>
            <a:ext cx="914400" cy="914400"/>
          </a:xfrm>
          <a:prstGeom prst="rect">
            <a:avLst/>
          </a:prstGeom>
        </p:spPr>
      </p:pic>
      <p:pic>
        <p:nvPicPr>
          <p:cNvPr id="25" name="Рисунок 24" descr="Медаль">
            <a:extLst>
              <a:ext uri="{FF2B5EF4-FFF2-40B4-BE49-F238E27FC236}">
                <a16:creationId xmlns:a16="http://schemas.microsoft.com/office/drawing/2014/main" id="{95D7D383-C21B-4321-BA51-EDA0033F5A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8515" y="1282045"/>
            <a:ext cx="914400" cy="9144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DC8D606-4DDD-4900-85A9-20FC4F63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864" y="123443"/>
            <a:ext cx="1152540" cy="101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457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7BE9058-5D19-4252-8068-E9CC85B42489}"/>
              </a:ext>
            </a:extLst>
          </p:cNvPr>
          <p:cNvSpPr/>
          <p:nvPr/>
        </p:nvSpPr>
        <p:spPr>
          <a:xfrm>
            <a:off x="5750561" y="961554"/>
            <a:ext cx="6162040" cy="206210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8632BA-B9E4-844C-96A0-B28FBD1B4003}"/>
              </a:ext>
            </a:extLst>
          </p:cNvPr>
          <p:cNvSpPr/>
          <p:nvPr/>
        </p:nvSpPr>
        <p:spPr>
          <a:xfrm>
            <a:off x="-71120" y="19913"/>
            <a:ext cx="121071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Основные результаты работы конференции (научно-практические мероприятия)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D32F18-A774-42B3-AF5C-5806F383CFC2}"/>
              </a:ext>
            </a:extLst>
          </p:cNvPr>
          <p:cNvSpPr/>
          <p:nvPr/>
        </p:nvSpPr>
        <p:spPr>
          <a:xfrm>
            <a:off x="182879" y="950438"/>
            <a:ext cx="4592321" cy="18131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Круглый стол</a:t>
            </a:r>
          </a:p>
          <a:p>
            <a:pPr algn="ctr"/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«ИССЛЕДОВАНИЕ КУЛЬТУРНОГО ИНТЕЛЛЕКТА: РОЛЬ ПСИХОЛОГИИ В РЕШЕНИИ ГЛОБАЛЬНЫХ ПРОБЛЕМ СОВРЕМЕННОСТИ» 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2D90B0D-F38F-4441-98AE-180DFB6C09E0}"/>
              </a:ext>
            </a:extLst>
          </p:cNvPr>
          <p:cNvSpPr/>
          <p:nvPr/>
        </p:nvSpPr>
        <p:spPr>
          <a:xfrm>
            <a:off x="182879" y="2934031"/>
            <a:ext cx="4592321" cy="18131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Круглый стол</a:t>
            </a:r>
          </a:p>
          <a:p>
            <a:pPr algn="ctr"/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УСТОЙЧИВОСТЬ ЛИЧНОСТИ В УСЛОВИЯХ ЦИФРОВИЗАЦИИ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572C749-6E3C-4AAF-B79C-B40CBE70A24A}"/>
              </a:ext>
            </a:extLst>
          </p:cNvPr>
          <p:cNvSpPr/>
          <p:nvPr/>
        </p:nvSpPr>
        <p:spPr>
          <a:xfrm>
            <a:off x="182879" y="4917624"/>
            <a:ext cx="4592321" cy="18131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Круглый стол</a:t>
            </a:r>
          </a:p>
          <a:p>
            <a:pPr algn="ctr"/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ИНТЕЛЛЕКТУАЛЬНОГО ДОСУГА СТУДЕНТОВ В ПЕРИОД САМОИЗОЛЯЦИИ И КАРАНТИНА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A956D-07E5-4979-A264-8CB09E4F2432}"/>
              </a:ext>
            </a:extLst>
          </p:cNvPr>
          <p:cNvSpPr txBox="1"/>
          <p:nvPr/>
        </p:nvSpPr>
        <p:spPr>
          <a:xfrm>
            <a:off x="5750561" y="432937"/>
            <a:ext cx="613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ВЕДУЩИЕ И МОДЕРАТОРЫ: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1E6061C-BEBB-4C2D-8031-8BCD42EE69BF}"/>
              </a:ext>
            </a:extLst>
          </p:cNvPr>
          <p:cNvCxnSpPr>
            <a:cxnSpLocks/>
          </p:cNvCxnSpPr>
          <p:nvPr/>
        </p:nvCxnSpPr>
        <p:spPr>
          <a:xfrm>
            <a:off x="4789446" y="1044623"/>
            <a:ext cx="873760" cy="7232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F40C9EC-3E40-4ADE-A37D-3A411D6F6F94}"/>
              </a:ext>
            </a:extLst>
          </p:cNvPr>
          <p:cNvCxnSpPr>
            <a:cxnSpLocks/>
          </p:cNvCxnSpPr>
          <p:nvPr/>
        </p:nvCxnSpPr>
        <p:spPr>
          <a:xfrm flipV="1">
            <a:off x="4830086" y="1939346"/>
            <a:ext cx="833120" cy="74486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209DCD2-5F41-45AB-AF44-0E4FD525E8DA}"/>
              </a:ext>
            </a:extLst>
          </p:cNvPr>
          <p:cNvSpPr txBox="1"/>
          <p:nvPr/>
        </p:nvSpPr>
        <p:spPr>
          <a:xfrm>
            <a:off x="5914666" y="961554"/>
            <a:ext cx="58430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Рюмшина Л.И.,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д.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профессор кафедры социальной психологии АПП ЮФУ</a:t>
            </a:r>
          </a:p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Зинченко Е.В.,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к.п.н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доцент кафедры социальной психологии АПП ЮФУ</a:t>
            </a:r>
          </a:p>
          <a:p>
            <a:pPr algn="just"/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Телеснина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О.Б.,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студентка 4 курса бакалавриата АПП ЮФУ</a:t>
            </a:r>
          </a:p>
          <a:p>
            <a:pPr algn="just"/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Армихос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Ордонес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М.Ф.,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 4 курса бакалавриата АПП ЮФУ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F7DC1E7-1833-45F9-8265-4D5F9504B992}"/>
              </a:ext>
            </a:extLst>
          </p:cNvPr>
          <p:cNvSpPr/>
          <p:nvPr/>
        </p:nvSpPr>
        <p:spPr>
          <a:xfrm>
            <a:off x="5791201" y="3288189"/>
            <a:ext cx="6162040" cy="15310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42C9FA7-F3B9-4E88-8D56-EB3346338AEE}"/>
              </a:ext>
            </a:extLst>
          </p:cNvPr>
          <p:cNvCxnSpPr>
            <a:cxnSpLocks/>
          </p:cNvCxnSpPr>
          <p:nvPr/>
        </p:nvCxnSpPr>
        <p:spPr>
          <a:xfrm>
            <a:off x="4830086" y="3032011"/>
            <a:ext cx="873760" cy="7232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AD03D7F-4657-4EB3-A965-3550034F5DAF}"/>
              </a:ext>
            </a:extLst>
          </p:cNvPr>
          <p:cNvCxnSpPr>
            <a:cxnSpLocks/>
          </p:cNvCxnSpPr>
          <p:nvPr/>
        </p:nvCxnSpPr>
        <p:spPr>
          <a:xfrm flipV="1">
            <a:off x="4870726" y="3926734"/>
            <a:ext cx="833120" cy="74486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065D76E-B8D8-4C22-AD97-1B2F1A2032CC}"/>
              </a:ext>
            </a:extLst>
          </p:cNvPr>
          <p:cNvSpPr txBox="1"/>
          <p:nvPr/>
        </p:nvSpPr>
        <p:spPr>
          <a:xfrm>
            <a:off x="5914666" y="3515098"/>
            <a:ext cx="60467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Занина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Л.В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д.п.н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профессор, главный научный сотрудник Научно-исследовательской лаборатории теории и практики образования и развития лиц с особыми образовательными потребностями АПП ЮФУ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394B69AC-9E17-43E3-B20E-3375D05FE549}"/>
              </a:ext>
            </a:extLst>
          </p:cNvPr>
          <p:cNvSpPr/>
          <p:nvPr/>
        </p:nvSpPr>
        <p:spPr>
          <a:xfrm>
            <a:off x="5831841" y="5265423"/>
            <a:ext cx="6055359" cy="10399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1CF2370-4761-4364-BE39-1D1D3E57345F}"/>
              </a:ext>
            </a:extLst>
          </p:cNvPr>
          <p:cNvCxnSpPr>
            <a:cxnSpLocks/>
          </p:cNvCxnSpPr>
          <p:nvPr/>
        </p:nvCxnSpPr>
        <p:spPr>
          <a:xfrm>
            <a:off x="4870726" y="5009244"/>
            <a:ext cx="873760" cy="7232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AFD2D382-251E-486E-B20D-83C5523DEA94}"/>
              </a:ext>
            </a:extLst>
          </p:cNvPr>
          <p:cNvCxnSpPr>
            <a:cxnSpLocks/>
          </p:cNvCxnSpPr>
          <p:nvPr/>
        </p:nvCxnSpPr>
        <p:spPr>
          <a:xfrm flipV="1">
            <a:off x="4911366" y="5903967"/>
            <a:ext cx="833120" cy="74486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CD84B86-22D3-4527-AAC8-CC0E88167117}"/>
              </a:ext>
            </a:extLst>
          </p:cNvPr>
          <p:cNvSpPr txBox="1"/>
          <p:nvPr/>
        </p:nvSpPr>
        <p:spPr>
          <a:xfrm>
            <a:off x="5914666" y="5493020"/>
            <a:ext cx="5967455" cy="594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Кореневская М.Е.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к.п.н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доц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кафедры общей и педагогической психологии АПП ЮФУ</a:t>
            </a:r>
          </a:p>
        </p:txBody>
      </p:sp>
    </p:spTree>
    <p:extLst>
      <p:ext uri="{BB962C8B-B14F-4D97-AF65-F5344CB8AC3E}">
        <p14:creationId xmlns:p14="http://schemas.microsoft.com/office/powerpoint/2010/main" val="308790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69" y="365125"/>
            <a:ext cx="11043139" cy="60268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  <a:b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21E740-1ECD-4848-AE54-9F21FA1DA7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668</Words>
  <Application>Microsoft Macintosh PowerPoint</Application>
  <PresentationFormat>Широкоэкранный</PresentationFormat>
  <Paragraphs>99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Times New Roman</vt:lpstr>
      <vt:lpstr>Тема Office</vt:lpstr>
      <vt:lpstr>О результатах проведения студенческой научной конференции Южного федерального университета «Неделя науки - 2021» в Академии психологии и педагогики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Благодарим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и механизмы целевой подготовки педагогических кадров в интересах макрорегиона</dc:title>
  <dc:creator>Vyacheslav Bender</dc:creator>
  <cp:lastModifiedBy>Шипитько Олеся Юрьевна</cp:lastModifiedBy>
  <cp:revision>307</cp:revision>
  <dcterms:created xsi:type="dcterms:W3CDTF">2019-04-06T08:46:57Z</dcterms:created>
  <dcterms:modified xsi:type="dcterms:W3CDTF">2021-05-19T08:34:46Z</dcterms:modified>
</cp:coreProperties>
</file>