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69" r:id="rId2"/>
    <p:sldId id="478" r:id="rId3"/>
    <p:sldId id="445" r:id="rId4"/>
    <p:sldId id="446" r:id="rId5"/>
    <p:sldId id="447" r:id="rId6"/>
    <p:sldId id="475" r:id="rId7"/>
    <p:sldId id="476" r:id="rId8"/>
    <p:sldId id="477" r:id="rId9"/>
    <p:sldId id="454" r:id="rId10"/>
    <p:sldId id="460" r:id="rId11"/>
    <p:sldId id="463" r:id="rId12"/>
    <p:sldId id="464" r:id="rId13"/>
    <p:sldId id="461" r:id="rId14"/>
    <p:sldId id="474" r:id="rId15"/>
    <p:sldId id="376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7" autoAdjust="0"/>
  </p:normalViewPr>
  <p:slideViewPr>
    <p:cSldViewPr>
      <p:cViewPr varScale="1">
        <p:scale>
          <a:sx n="79" d="100"/>
          <a:sy n="79" d="100"/>
        </p:scale>
        <p:origin x="102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080AAC-BB19-42C8-8162-C2927F770AA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518A62-84B4-4409-8AFA-B30B0A94A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B88958-846B-4DF3-891F-F9DFFF5E320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779BC9-C97A-4F5A-AB1E-248E81030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2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2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0D981-0DB7-4650-8536-C5F0543C77D5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4EA15-A160-4897-BAE6-6CD23D57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BEF35-C2B0-41E0-B8EA-86F1588F87E1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3BFCE-DBBC-4E57-BB46-9471F8906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C7781-39D4-476F-B557-DC68B7AE5F37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CEFA-0882-4A69-84F3-A905AAD02F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95C5B-28AE-47AF-A254-0FCDBA549B7D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19FFC-03B7-42A7-BB11-7F7979EE7F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8FE0E-9E99-4E63-A52E-1F8014C7D6C2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F809-9916-496C-B310-AE5FBC1AA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761AE-DF88-48CA-9A21-CE786919910D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C5493-83C4-4C69-8ACA-B00E35C5A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DC3F4-59DA-4F4D-8A62-CDE731425B3A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6332-FD07-48F9-8E1D-70B44F17D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FAB-0C2E-4FFA-8070-F0298CF8EF67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F1AF0-F088-41A4-A737-73892A370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B85A1-2048-477B-9525-EF8EB5F6B88C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AB70C-F2EF-4359-986A-1555C1D5C6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1C95A-B5C6-48F4-BBFE-CCBC6C936741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A6170-293A-4FB3-935F-39253D82F0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0DF71-FCBD-404F-8CDB-BF13541D6955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F03E0-B9CC-4B7F-A637-DB90EFA3B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E1E0D9-FF07-48F1-BFB1-F7DD5F0CAD79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D5B24-AFA4-43EE-9C1D-8DEB82E8B4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1988840"/>
            <a:ext cx="827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Южный федеральный университет – Южному федеральному округу! </a:t>
            </a:r>
            <a:endParaRPr lang="ru-RU" dirty="0"/>
          </a:p>
        </p:txBody>
      </p:sp>
      <p:pic>
        <p:nvPicPr>
          <p:cNvPr id="14" name="Рисунок 13" descr="cluster_vetushko-05.jpg"/>
          <p:cNvPicPr>
            <a:picLocks noChangeAspect="1"/>
          </p:cNvPicPr>
          <p:nvPr/>
        </p:nvPicPr>
        <p:blipFill>
          <a:blip r:embed="rId5" cstate="print"/>
          <a:srcRect l="32600" t="34960" r="23300" b="30800"/>
          <a:stretch>
            <a:fillRect/>
          </a:stretch>
        </p:blipFill>
        <p:spPr>
          <a:xfrm>
            <a:off x="611560" y="4437112"/>
            <a:ext cx="3328416" cy="1615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91C71-7A53-4875-95B1-9AC0F4678A18}"/>
              </a:ext>
            </a:extLst>
          </p:cNvPr>
          <p:cNvSpPr/>
          <p:nvPr/>
        </p:nvSpPr>
        <p:spPr>
          <a:xfrm rot="10800000" flipV="1">
            <a:off x="5432003" y="5010217"/>
            <a:ext cx="3328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ПРИЕМНАЯ КАМПАНИЯ</a:t>
            </a:r>
          </a:p>
          <a:p>
            <a:pPr algn="ctr"/>
            <a:r>
              <a:rPr lang="ru-RU" dirty="0"/>
              <a:t> 2019 ГОДА</a:t>
            </a:r>
          </a:p>
        </p:txBody>
      </p:sp>
    </p:spTree>
    <p:extLst>
      <p:ext uri="{BB962C8B-B14F-4D97-AF65-F5344CB8AC3E}">
        <p14:creationId xmlns:p14="http://schemas.microsoft.com/office/powerpoint/2010/main" val="200782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228FB-5CB9-4790-BD1C-261A18E0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823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Состав экспертной комиссии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36757-90A9-42C0-8538-1051A10E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0493"/>
            <a:ext cx="4040188" cy="656378"/>
          </a:xfrm>
        </p:spPr>
        <p:txBody>
          <a:bodyPr>
            <a:noAutofit/>
          </a:bodyPr>
          <a:lstStyle/>
          <a:p>
            <a:r>
              <a:rPr lang="ru-RU" sz="2000" dirty="0"/>
              <a:t>Академия психологии и педагогики: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BEC9CE-FBB3-4A62-8FA1-956473175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2"/>
          </a:xfrm>
        </p:spPr>
        <p:txBody>
          <a:bodyPr>
            <a:normAutofit fontScale="92500"/>
          </a:bodyPr>
          <a:lstStyle/>
          <a:p>
            <a:r>
              <a:rPr lang="be-BY" dirty="0"/>
              <a:t>Куликовская Ирина Эдуардовна;</a:t>
            </a:r>
          </a:p>
          <a:p>
            <a:r>
              <a:rPr lang="be-BY" dirty="0"/>
              <a:t>Котов Сергей Владимирович;</a:t>
            </a:r>
          </a:p>
          <a:p>
            <a:r>
              <a:rPr lang="ru-RU" dirty="0"/>
              <a:t>Лосева Ирина Ивановна;</a:t>
            </a:r>
          </a:p>
          <a:p>
            <a:r>
              <a:rPr lang="ru-RU" dirty="0"/>
              <a:t>Мисиров </a:t>
            </a:r>
            <a:r>
              <a:rPr lang="ru-RU" dirty="0" err="1"/>
              <a:t>Динамутдин</a:t>
            </a:r>
            <a:r>
              <a:rPr lang="ru-RU" dirty="0"/>
              <a:t> </a:t>
            </a:r>
            <a:r>
              <a:rPr lang="ru-RU" dirty="0" err="1"/>
              <a:t>Несретдинович</a:t>
            </a:r>
            <a:r>
              <a:rPr lang="ru-RU" dirty="0"/>
              <a:t>;</a:t>
            </a:r>
          </a:p>
          <a:p>
            <a:r>
              <a:rPr lang="ru-RU" dirty="0" err="1"/>
              <a:t>Ромашевская</a:t>
            </a:r>
            <a:r>
              <a:rPr lang="ru-RU" dirty="0"/>
              <a:t> Екатерина Сергеевна;</a:t>
            </a:r>
          </a:p>
          <a:p>
            <a:r>
              <a:rPr lang="ru-RU" dirty="0" err="1"/>
              <a:t>Болдинова</a:t>
            </a:r>
            <a:r>
              <a:rPr lang="ru-RU" dirty="0"/>
              <a:t> Ольга Геннадьевна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D0297-63B8-4F41-9FAE-16EDF713F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794496"/>
            <a:ext cx="4041775" cy="482375"/>
          </a:xfrm>
        </p:spPr>
        <p:txBody>
          <a:bodyPr>
            <a:noAutofit/>
          </a:bodyPr>
          <a:lstStyle/>
          <a:p>
            <a:r>
              <a:rPr lang="ru-RU" sz="2000" dirty="0"/>
              <a:t>Другие структурные подразделения: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B3D87D-2830-4212-A4AC-BF51C271A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Шандулин</a:t>
            </a:r>
            <a:r>
              <a:rPr lang="ru-RU" dirty="0"/>
              <a:t> Евгений Владимирович;</a:t>
            </a:r>
          </a:p>
          <a:p>
            <a:r>
              <a:rPr lang="ru-RU" dirty="0"/>
              <a:t>Романов Юрий Викторович;</a:t>
            </a:r>
          </a:p>
          <a:p>
            <a:r>
              <a:rPr lang="ru-RU" dirty="0"/>
              <a:t>Степанова Татьяна Анатольевна;</a:t>
            </a:r>
          </a:p>
          <a:p>
            <a:r>
              <a:rPr lang="ru-RU" dirty="0"/>
              <a:t>Белякова Елена Ивановна;</a:t>
            </a:r>
          </a:p>
          <a:p>
            <a:r>
              <a:rPr lang="ru-RU" dirty="0" err="1"/>
              <a:t>Латун</a:t>
            </a:r>
            <a:r>
              <a:rPr lang="ru-RU" dirty="0"/>
              <a:t> Владимир Владимирович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7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730712-6994-4467-B5AD-43290DF03392}"/>
              </a:ext>
            </a:extLst>
          </p:cNvPr>
          <p:cNvSpPr/>
          <p:nvPr/>
        </p:nvSpPr>
        <p:spPr>
          <a:xfrm>
            <a:off x="539552" y="162880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Состав экспертной комиссии, ответственной за проведение конкурса Портфолио для поступающих в магистратуру по направлению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44.04.02 – Психолого-педагогическое образование 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6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C489B-BA20-4F88-9290-34D38AB2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5820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Состав экспертной комиссии</a:t>
            </a:r>
            <a:endParaRPr lang="ru-RU" sz="320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87773D6-1614-4FE8-A12E-EBC0AFE80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52"/>
            <a:ext cx="8229600" cy="3921311"/>
          </a:xfrm>
        </p:spPr>
        <p:txBody>
          <a:bodyPr>
            <a:normAutofit/>
          </a:bodyPr>
          <a:lstStyle/>
          <a:p>
            <a:r>
              <a:rPr lang="ru-RU" sz="2400" dirty="0"/>
              <a:t>Жолудева Светлана Васильевна</a:t>
            </a:r>
          </a:p>
          <a:p>
            <a:r>
              <a:rPr lang="be-BY" sz="2400" dirty="0"/>
              <a:t>Черная </a:t>
            </a:r>
            <a:r>
              <a:rPr lang="en-US" sz="2400" dirty="0" err="1"/>
              <a:t>Анна</a:t>
            </a:r>
            <a:r>
              <a:rPr lang="en-US" sz="2400" dirty="0"/>
              <a:t> </a:t>
            </a:r>
            <a:r>
              <a:rPr lang="en-US" sz="2400" dirty="0" err="1"/>
              <a:t>Викторовна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be-BY" sz="2400" dirty="0"/>
              <a:t>Вышквыркина </a:t>
            </a:r>
            <a:r>
              <a:rPr lang="en-US" sz="2400" dirty="0" err="1"/>
              <a:t>Мария</a:t>
            </a:r>
            <a:r>
              <a:rPr lang="en-US" sz="2400" dirty="0"/>
              <a:t> </a:t>
            </a:r>
            <a:r>
              <a:rPr lang="en-US" sz="2400" dirty="0" err="1"/>
              <a:t>Александровна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be-BY" sz="2400" dirty="0"/>
              <a:t>Панкратова Ирина Анатольевна</a:t>
            </a:r>
          </a:p>
          <a:p>
            <a:r>
              <a:rPr lang="en-US" sz="2400" dirty="0" err="1"/>
              <a:t>Барсукова</a:t>
            </a:r>
            <a:r>
              <a:rPr lang="en-US" sz="2400" dirty="0"/>
              <a:t> </a:t>
            </a:r>
            <a:r>
              <a:rPr lang="en-US" sz="2400" dirty="0" err="1"/>
              <a:t>Оксана</a:t>
            </a:r>
            <a:r>
              <a:rPr lang="en-US" sz="2400" dirty="0"/>
              <a:t> </a:t>
            </a:r>
            <a:r>
              <a:rPr lang="en-US" sz="2400" dirty="0" err="1"/>
              <a:t>Владимировна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Лебеденко Ольга Алексеевна </a:t>
            </a:r>
          </a:p>
        </p:txBody>
      </p:sp>
    </p:spTree>
    <p:extLst>
      <p:ext uri="{BB962C8B-B14F-4D97-AF65-F5344CB8AC3E}">
        <p14:creationId xmlns:p14="http://schemas.microsoft.com/office/powerpoint/2010/main" val="99723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9E5BDC-E7DB-47EA-AB89-D0AC57A16FDB}"/>
              </a:ext>
            </a:extLst>
          </p:cNvPr>
          <p:cNvSpPr/>
          <p:nvPr/>
        </p:nvSpPr>
        <p:spPr>
          <a:xfrm>
            <a:off x="611560" y="1772826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Состав экспертной комиссии, ответственной за проведение конкурса Портфолио для поступающих в магистратуру по направлению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37.04.01 «Психология»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8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228FB-5CB9-4790-BD1C-261A18E0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823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Состав экспертной комиссии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36757-90A9-42C0-8538-1051A10E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0493"/>
            <a:ext cx="4040188" cy="656378"/>
          </a:xfrm>
        </p:spPr>
        <p:txBody>
          <a:bodyPr>
            <a:noAutofit/>
          </a:bodyPr>
          <a:lstStyle/>
          <a:p>
            <a:r>
              <a:rPr lang="ru-RU" sz="2000" dirty="0"/>
              <a:t>Академия психологии и педагогики: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BEC9CE-FBB3-4A62-8FA1-956473175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>
            <a:normAutofit/>
          </a:bodyPr>
          <a:lstStyle/>
          <a:p>
            <a:r>
              <a:rPr lang="ru-RU" dirty="0" err="1"/>
              <a:t>Бреус</a:t>
            </a:r>
            <a:r>
              <a:rPr lang="ru-RU" dirty="0"/>
              <a:t> Елена Дмитриевна;</a:t>
            </a:r>
          </a:p>
          <a:p>
            <a:r>
              <a:rPr lang="be-BY" dirty="0"/>
              <a:t>Крутелева Л</a:t>
            </a:r>
            <a:r>
              <a:rPr lang="ru-RU" dirty="0" err="1"/>
              <a:t>юдмила</a:t>
            </a:r>
            <a:r>
              <a:rPr lang="ru-RU" dirty="0"/>
              <a:t> </a:t>
            </a:r>
            <a:r>
              <a:rPr lang="be-BY" dirty="0"/>
              <a:t>Юрьевна;</a:t>
            </a:r>
          </a:p>
          <a:p>
            <a:r>
              <a:rPr lang="be-BY" dirty="0"/>
              <a:t>Шкурко Татьяна Алексеевна;</a:t>
            </a:r>
          </a:p>
          <a:p>
            <a:r>
              <a:rPr lang="be-BY" dirty="0"/>
              <a:t>Воронцов Дмитрий Владимирович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D0297-63B8-4F41-9FAE-16EDF713F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866505"/>
            <a:ext cx="4041775" cy="554382"/>
          </a:xfrm>
        </p:spPr>
        <p:txBody>
          <a:bodyPr>
            <a:noAutofit/>
          </a:bodyPr>
          <a:lstStyle/>
          <a:p>
            <a:r>
              <a:rPr lang="ru-RU" sz="2000" dirty="0"/>
              <a:t>Институт компьютерных технологий и информационной безопасности: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B3D87D-2830-4212-A4AC-BF51C271A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824289"/>
            <a:ext cx="4041775" cy="3301873"/>
          </a:xfrm>
        </p:spPr>
        <p:txBody>
          <a:bodyPr>
            <a:normAutofit/>
          </a:bodyPr>
          <a:lstStyle/>
          <a:p>
            <a:r>
              <a:rPr lang="be-BY" dirty="0"/>
              <a:t>Кибальченко Ирина Александровна</a:t>
            </a:r>
            <a:r>
              <a:rPr lang="ru-RU" dirty="0"/>
              <a:t>;</a:t>
            </a:r>
          </a:p>
          <a:p>
            <a:r>
              <a:rPr lang="be-BY" dirty="0"/>
              <a:t>Эксакусто Татьяна Валентиновна</a:t>
            </a:r>
            <a:r>
              <a:rPr lang="ru-RU" dirty="0"/>
              <a:t>;</a:t>
            </a:r>
          </a:p>
          <a:p>
            <a:r>
              <a:rPr lang="be-BY" dirty="0"/>
              <a:t>Истратова Оксана Николаевна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26369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БЛАГОДАРЮ ЗА ВНИМАНИЕ!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5E6BDB9-97D3-4A60-A31A-BCCA4CD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6230"/>
            <a:ext cx="8229600" cy="5232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018BE5-56DB-483E-A5B7-0B1D872FE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2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CBA2C-62B0-4323-B5E0-52F982F588A2}"/>
              </a:ext>
            </a:extLst>
          </p:cNvPr>
          <p:cNvSpPr txBox="1"/>
          <p:nvPr/>
        </p:nvSpPr>
        <p:spPr>
          <a:xfrm>
            <a:off x="54958" y="973521"/>
            <a:ext cx="811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КОНКУРС ПОРТФОЛИО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для поступающих в магистратуру по направлениям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254AE-99E1-4465-BA96-B68A30444FB3}"/>
              </a:ext>
            </a:extLst>
          </p:cNvPr>
          <p:cNvSpPr/>
          <p:nvPr/>
        </p:nvSpPr>
        <p:spPr>
          <a:xfrm>
            <a:off x="251520" y="2156977"/>
            <a:ext cx="8461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44.04.01 – Педагогическое образование</a:t>
            </a:r>
            <a:endParaRPr lang="ru-RU" dirty="0"/>
          </a:p>
          <a:p>
            <a:r>
              <a:rPr lang="ru-RU" b="1" dirty="0"/>
              <a:t>44.04.04 – Профессиональное обучение (по отраслям)</a:t>
            </a:r>
            <a:endParaRPr lang="ru-RU" dirty="0"/>
          </a:p>
          <a:p>
            <a:r>
              <a:rPr lang="ru-RU" b="1" dirty="0"/>
              <a:t>44.04.03 - Специальное (дефектологическое) образование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EBC7BA-B880-47D4-95D7-2004C1935B8B}"/>
              </a:ext>
            </a:extLst>
          </p:cNvPr>
          <p:cNvSpPr/>
          <p:nvPr/>
        </p:nvSpPr>
        <p:spPr>
          <a:xfrm>
            <a:off x="251521" y="2967335"/>
            <a:ext cx="66064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44.04.02 – Психолого-педагогическое образование</a:t>
            </a:r>
          </a:p>
          <a:p>
            <a:r>
              <a:rPr lang="ru-RU" b="1" dirty="0"/>
              <a:t>37.04.01 «Психология»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/>
          </a:p>
          <a:p>
            <a:br>
              <a:rPr lang="ru-RU" sz="1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91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CBA2C-62B0-4323-B5E0-52F982F588A2}"/>
              </a:ext>
            </a:extLst>
          </p:cNvPr>
          <p:cNvSpPr txBox="1"/>
          <p:nvPr/>
        </p:nvSpPr>
        <p:spPr>
          <a:xfrm>
            <a:off x="54958" y="973521"/>
            <a:ext cx="8117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Портфолио для поступающих в магистратуру по направлениям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44.04.01 – Педагогическое образование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44.04.04 – Профессиональное обучение (по отраслям)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44.04.03 - Специальное (дефектологическое) образование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AEE09-0823-46AA-97AD-5E57975F2B61}"/>
              </a:ext>
            </a:extLst>
          </p:cNvPr>
          <p:cNvSpPr txBox="1"/>
          <p:nvPr/>
        </p:nvSpPr>
        <p:spPr>
          <a:xfrm>
            <a:off x="54958" y="2204868"/>
            <a:ext cx="86580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Мотивационное письмо -25 баллов</a:t>
            </a:r>
          </a:p>
          <a:p>
            <a:r>
              <a:rPr lang="ru-RU" b="1" i="1" dirty="0"/>
              <a:t>Эссе- 25 баллов</a:t>
            </a:r>
          </a:p>
          <a:p>
            <a:r>
              <a:rPr lang="ru-RU" b="1" i="1" dirty="0"/>
              <a:t>Учебные достижения (в сумме не более 25 баллов):</a:t>
            </a:r>
          </a:p>
          <a:p>
            <a:pPr marL="285750" indent="-17463"/>
            <a:r>
              <a:rPr lang="ru-RU" dirty="0"/>
              <a:t>- средний балл по диплому о высшем образовании – 5 баллов;</a:t>
            </a:r>
          </a:p>
          <a:p>
            <a:pPr marL="285750" indent="-17463"/>
            <a:r>
              <a:rPr lang="ru-RU" dirty="0"/>
              <a:t>- диплом бакалавра или специалиста с отличием – 4/10 баллов;</a:t>
            </a:r>
          </a:p>
          <a:p>
            <a:pPr marL="285750" indent="-17463">
              <a:buFontTx/>
              <a:buChar char="-"/>
            </a:pPr>
            <a:r>
              <a:rPr lang="ru-RU" dirty="0"/>
              <a:t>федеральный интернет-экзамен для выпускников бакалавриата по соответствующему направлению подготовки – 3 балла;</a:t>
            </a:r>
          </a:p>
          <a:p>
            <a:pPr marL="285750" indent="-17463">
              <a:buFontTx/>
              <a:buChar char="-"/>
            </a:pPr>
            <a:r>
              <a:rPr lang="ru-RU" dirty="0"/>
              <a:t> участие в профильных олимпиадах – 2,5/5 баллов;</a:t>
            </a:r>
          </a:p>
          <a:p>
            <a:pPr marL="285750" indent="-17463">
              <a:buFontTx/>
              <a:buChar char="-"/>
            </a:pPr>
            <a:r>
              <a:rPr lang="ru-RU" dirty="0"/>
              <a:t>  владение иностранными языками – 5 баллов;</a:t>
            </a:r>
          </a:p>
          <a:p>
            <a:r>
              <a:rPr lang="ru-RU" b="1" i="1" dirty="0"/>
              <a:t>Профессиональные и научные достижения ( не более 25 баллов):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наличие опыта профессиональной деятельности в сфере образования (10 баллов);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удостоверение о повышении квалификации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сертификат о повышении квалификации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44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CBA2C-62B0-4323-B5E0-52F982F588A2}"/>
              </a:ext>
            </a:extLst>
          </p:cNvPr>
          <p:cNvSpPr txBox="1"/>
          <p:nvPr/>
        </p:nvSpPr>
        <p:spPr>
          <a:xfrm>
            <a:off x="179513" y="1052738"/>
            <a:ext cx="893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Профессиональные и научные достижения ( не более 25 баллов):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40E265-7285-4C8C-B4A2-FD4E5642EDAD}"/>
              </a:ext>
            </a:extLst>
          </p:cNvPr>
          <p:cNvSpPr/>
          <p:nvPr/>
        </p:nvSpPr>
        <p:spPr>
          <a:xfrm>
            <a:off x="179512" y="1422070"/>
            <a:ext cx="84249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участие с докладом в научных мероприятиях (конференции, симпозиумы, семинары, круглые столы);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публикационная активность;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подготовка победителей и призеров олимпиад, конкурсов, выставок и </a:t>
            </a:r>
          </a:p>
          <a:p>
            <a:r>
              <a:rPr lang="ru-RU" dirty="0"/>
              <a:t>     т. д. (для работников образования);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победитель/призер Всероссийских или региональных конкурсов профессионального мастерства, конкурсов научных работ, исследовательских проектов, олимпиад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участники Всероссийских и региональных конкурсов профессионального мастерства, конкурсов научных работ, исследовательских проектов, олимпиад;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руководитель/исполнитель исследовательских проектов, поддержанных грантами;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руководство и реализация программ дополнительного образования для обучающихся, родителей, педагогов;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организации научных мероприятий;</a:t>
            </a:r>
          </a:p>
        </p:txBody>
      </p:sp>
    </p:spTree>
    <p:extLst>
      <p:ext uri="{BB962C8B-B14F-4D97-AF65-F5344CB8AC3E}">
        <p14:creationId xmlns:p14="http://schemas.microsoft.com/office/powerpoint/2010/main" val="134144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CBA2C-62B0-4323-B5E0-52F982F588A2}"/>
              </a:ext>
            </a:extLst>
          </p:cNvPr>
          <p:cNvSpPr txBox="1"/>
          <p:nvPr/>
        </p:nvSpPr>
        <p:spPr>
          <a:xfrm>
            <a:off x="54958" y="973521"/>
            <a:ext cx="811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Профессиональные и научные достижения ( не более 25 баллов):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AEE09-0823-46AA-97AD-5E57975F2B61}"/>
              </a:ext>
            </a:extLst>
          </p:cNvPr>
          <p:cNvSpPr txBox="1"/>
          <p:nvPr/>
        </p:nvSpPr>
        <p:spPr>
          <a:xfrm>
            <a:off x="54958" y="1772819"/>
            <a:ext cx="883752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победитель вузовских отборочных соревнованиях национального Межвузовского чемпионата «Молодые профессионалы (</a:t>
            </a:r>
            <a:r>
              <a:rPr lang="ru-RU" dirty="0" err="1"/>
              <a:t>Ворлдскиллс</a:t>
            </a:r>
            <a:r>
              <a:rPr lang="ru-RU" dirty="0"/>
              <a:t> Россия)»;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победители или участник национального Межвузовского чемпионата «Молодые профессионалы (</a:t>
            </a:r>
            <a:r>
              <a:rPr lang="ru-RU" dirty="0" err="1"/>
              <a:t>Ворлдскиллс</a:t>
            </a:r>
            <a:r>
              <a:rPr lang="ru-RU" dirty="0"/>
              <a:t> Россия)»;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профессиональной деятельности, не менее 2 лет (</a:t>
            </a:r>
            <a:r>
              <a:rPr lang="ru-RU" i="1" dirty="0"/>
              <a:t>в должности: </a:t>
            </a:r>
            <a:r>
              <a:rPr lang="ru-RU" sz="1600" i="1" dirty="0"/>
              <a:t>педагог-психолог, логопед, дефектолог, социальный педагог, социальный работник, педагог дошкольного, начального общего, основного общего, среднего общего образования; преподаватели образовательных организаций среднего профессионального и высшего образования; специалисты по методике обучения, руководитель учреждений, организаций и центров);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наличие статуса «Педагог Образовательного кластера Южного федерального округа» (20 баллов);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включение в реестр ведущих педагогов Образовательного кластера Южного федерального округа;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конкурс профессионального мастерства для обучающихся с ОВЗ</a:t>
            </a:r>
          </a:p>
        </p:txBody>
      </p:sp>
    </p:spTree>
    <p:extLst>
      <p:ext uri="{BB962C8B-B14F-4D97-AF65-F5344CB8AC3E}">
        <p14:creationId xmlns:p14="http://schemas.microsoft.com/office/powerpoint/2010/main" val="138755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3194B-D01B-4177-96BE-538EBA50296F}"/>
              </a:ext>
            </a:extLst>
          </p:cNvPr>
          <p:cNvSpPr txBox="1"/>
          <p:nvPr/>
        </p:nvSpPr>
        <p:spPr>
          <a:xfrm>
            <a:off x="0" y="980730"/>
            <a:ext cx="81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37.04.01. «Психология». Профессиональные и научные достижения ( до 40 баллов):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CB3766-8D67-4941-814C-A27A8BAA4A87}"/>
              </a:ext>
            </a:extLst>
          </p:cNvPr>
          <p:cNvSpPr/>
          <p:nvPr/>
        </p:nvSpPr>
        <p:spPr>
          <a:xfrm>
            <a:off x="0" y="1699069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трудового стажа или подтвержденного опыта практической деятельности, соответствующего по своему содержанию направлению подготовки 37.04.01 «Психология»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трех лет и больше;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наличие сертификатов (дипломов) об обучении по программам дополнительного профессионального образования или переподготовки по программам, соответствующего по своему содержанию направлению подготовки 37.04.01 «Психология»;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наличие публикаций в научных изданиях (периодических изданиях, сборниках статей, монографиях) или методических работ по направлению подготовки 37.04.01 «Психология»;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наличие патентов, свидетельств на регистрацию компьютерных программ, пригодных для решения профессиональных задач в области психологии;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и участие в научных и научно-практических конференциях, семинарах, мастер-классах, выставках, круглых столах, вебинарах, а также участие в открытых всероссийских и региональных конкурсах профессионального мастерства, конкурсов научных работ направлению подготовки 37.04.01 «Психология»;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20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3194B-D01B-4177-96BE-538EBA50296F}"/>
              </a:ext>
            </a:extLst>
          </p:cNvPr>
          <p:cNvSpPr txBox="1"/>
          <p:nvPr/>
        </p:nvSpPr>
        <p:spPr>
          <a:xfrm>
            <a:off x="6440" y="1052738"/>
            <a:ext cx="811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37.04.01. «Психология». Профессиональные и научные достижения ( до 40 баллов):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CB3766-8D67-4941-814C-A27A8BAA4A87}"/>
              </a:ext>
            </a:extLst>
          </p:cNvPr>
          <p:cNvSpPr/>
          <p:nvPr/>
        </p:nvSpPr>
        <p:spPr>
          <a:xfrm>
            <a:off x="-1" y="1843085"/>
            <a:ext cx="877667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наличие сертификатов (дипломов), подтверждающих подготовку победителей и призеров олимпиад, конкурсов, выставок и т.п.;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наличие сертификатов диплома победителя вузовских отборочных соревнований национального межвузовского чемпионата «Молодые профессионалы» (</a:t>
            </a:r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err="1"/>
              <a:t>Russia</a:t>
            </a:r>
            <a:r>
              <a:rPr lang="ru-RU" dirty="0"/>
              <a:t>) при соответствии представленных на чемпионат разработок содержанию направления подготовки 37.04.01 «Психология»), а также участие в национальном межвузовском чемпионате «Молодые профессионалы» (</a:t>
            </a:r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err="1"/>
              <a:t>Russia</a:t>
            </a:r>
            <a:r>
              <a:rPr lang="ru-RU" dirty="0"/>
              <a:t>) при соответствии представленных на чемпионат разработок содержанию направления подготовки 37.04.01 «Психология»);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руководство и/или участие в реализации программ дополнительного образования по направлению подготовки 37.04.01 «Психология»;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действительное членство конкурсанта в международных, всероссийских, региональных или вузовских научных или профессиональных сообществах и/или действительно членство в ассоциации выпускников ЮФУ, подкрепленное ежегодными членскими взносами.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5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3194B-D01B-4177-96BE-538EBA50296F}"/>
              </a:ext>
            </a:extLst>
          </p:cNvPr>
          <p:cNvSpPr txBox="1"/>
          <p:nvPr/>
        </p:nvSpPr>
        <p:spPr>
          <a:xfrm>
            <a:off x="6440" y="1052738"/>
            <a:ext cx="811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37.04.01. «Психология». Профессиональные и научные достижения ( до 40 баллов):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CB3766-8D67-4941-814C-A27A8BAA4A87}"/>
              </a:ext>
            </a:extLst>
          </p:cNvPr>
          <p:cNvSpPr/>
          <p:nvPr/>
        </p:nvSpPr>
        <p:spPr>
          <a:xfrm>
            <a:off x="-8299" y="152039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5C87C4-A2DA-4FDE-AC36-24C38BF8CE4D}"/>
              </a:ext>
            </a:extLst>
          </p:cNvPr>
          <p:cNvSpPr/>
          <p:nvPr/>
        </p:nvSpPr>
        <p:spPr>
          <a:xfrm>
            <a:off x="251520" y="1843085"/>
            <a:ext cx="85251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профессиональных конкурсах по направлению подготовки 37.04.01 «Психология» не ниже регионального уровня</a:t>
            </a:r>
            <a:r>
              <a:rPr lang="ru-RU" b="1" i="1" dirty="0"/>
              <a:t>. Победителям и призерам профессиональных конкурсов начисляется сразу максимальный балл по портфолио – 100 баллов;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психологическое сопровождение участников боевых действиях и работа с населением при ликвидации чрезвычайных ситуаций по направлению подготовки 37.04.01 «Психология» (начисляется сразу максимальный балл по портфолио – 100 баллов);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наличии у конкурсанта, имеющего как минимум годичный трудовой стаж или подтвержденный опыт практической деятельности; соответствующий по своему содержанию направлению подготовки 37.04.01 «Психология», благодарственных писем, грамот и других удостоверенных знаков поощрения (включая записи в трудовой книжке, медали и т.п.) за качественное выполнение профессиональной деятельности, такому конкурсанту </a:t>
            </a:r>
            <a:r>
              <a:rPr lang="ru-RU" b="1" i="1" dirty="0"/>
              <a:t>начисляется 5 поощрительных баллов к набранным в соответствии с вышеперечисленными критериями</a:t>
            </a:r>
          </a:p>
          <a:p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b="1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66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лого 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" cy="6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987824" y="127685"/>
            <a:ext cx="5788853" cy="709027"/>
          </a:xfrm>
          <a:prstGeom prst="rect">
            <a:avLst/>
          </a:prstGeom>
          <a:noFill/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9A5926A-8C5A-4033-B031-9D798764B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286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Состав экспертной комиссии, ответственной за проведение конкурса Портфолио для поступающих в магистратуру по направлениям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44.04.01 – Педагогическое образование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44.04.03 - Специальное (дефектологическое) образование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44.04.04 – Профессиональное обучение (по отраслям)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2F951657-1688-4ED2-9754-741469CCE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010150"/>
            <a:ext cx="6400800" cy="62865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721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1032</Words>
  <Application>Microsoft Office PowerPoint</Application>
  <PresentationFormat>Экран (4:3)</PresentationFormat>
  <Paragraphs>106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экспертной комиссии, ответственной за проведение конкурса Портфолио для поступающих в магистратуру по направлениям 44.04.01 – Педагогическое образование 44.04.03 - Специальное (дефектологическое) образование 44.04.04 – Профессиональное обучение (по отраслям)   </vt:lpstr>
      <vt:lpstr>Состав экспертной комиссии</vt:lpstr>
      <vt:lpstr>Презентация PowerPoint</vt:lpstr>
      <vt:lpstr>Состав экспертной комиссии</vt:lpstr>
      <vt:lpstr>Презентация PowerPoint</vt:lpstr>
      <vt:lpstr>Состав экспертной комиссии</vt:lpstr>
      <vt:lpstr>Презентация PowerPoint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Академической активности в ЮФУ</dc:title>
  <dc:creator>User</dc:creator>
  <cp:lastModifiedBy>Андрей</cp:lastModifiedBy>
  <cp:revision>734</cp:revision>
  <dcterms:created xsi:type="dcterms:W3CDTF">2014-04-23T05:02:20Z</dcterms:created>
  <dcterms:modified xsi:type="dcterms:W3CDTF">2019-02-27T07:07:21Z</dcterms:modified>
</cp:coreProperties>
</file>