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8"/>
  </p:notesMasterIdLst>
  <p:sldIdLst>
    <p:sldId id="257" r:id="rId2"/>
    <p:sldId id="258" r:id="rId3"/>
    <p:sldId id="266" r:id="rId4"/>
    <p:sldId id="265" r:id="rId5"/>
    <p:sldId id="267" r:id="rId6"/>
    <p:sldId id="268" r:id="rId7"/>
    <p:sldId id="270" r:id="rId8"/>
    <p:sldId id="271" r:id="rId9"/>
    <p:sldId id="276" r:id="rId10"/>
    <p:sldId id="277" r:id="rId11"/>
    <p:sldId id="278" r:id="rId12"/>
    <p:sldId id="273" r:id="rId13"/>
    <p:sldId id="269" r:id="rId14"/>
    <p:sldId id="275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B116A-4C0E-46FF-96A2-4C568E403228}" v="186" dt="2023-03-10T20:07:40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027" autoAdjust="0"/>
  </p:normalViewPr>
  <p:slideViewPr>
    <p:cSldViewPr snapToGrid="0">
      <p:cViewPr varScale="1">
        <p:scale>
          <a:sx n="104" d="100"/>
          <a:sy n="104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C9518-085A-4BC8-BBEC-93A06CC86A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E9268-DD88-4F32-BCBD-5A26EE664F5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>
              <a:latin typeface="+mj-lt"/>
            </a:rPr>
            <a:t>Индивидуальный</a:t>
          </a:r>
        </a:p>
      </dgm:t>
    </dgm:pt>
    <dgm:pt modelId="{57E89B95-7664-48EB-9DD5-A75B953A0A22}" type="parTrans" cxnId="{3D0D1CA8-3A63-4483-89B7-D23C486CB39C}">
      <dgm:prSet/>
      <dgm:spPr/>
      <dgm:t>
        <a:bodyPr/>
        <a:lstStyle/>
        <a:p>
          <a:endParaRPr lang="ru-RU"/>
        </a:p>
      </dgm:t>
    </dgm:pt>
    <dgm:pt modelId="{062F4435-DAA2-44B3-AA38-5BD596A21037}" type="sibTrans" cxnId="{3D0D1CA8-3A63-4483-89B7-D23C486CB39C}">
      <dgm:prSet/>
      <dgm:spPr/>
      <dgm:t>
        <a:bodyPr/>
        <a:lstStyle/>
        <a:p>
          <a:endParaRPr lang="ru-RU"/>
        </a:p>
      </dgm:t>
    </dgm:pt>
    <dgm:pt modelId="{40998EF6-43B7-400E-BED3-9869C7F1B1B9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/>
            <a:t>Командный</a:t>
          </a:r>
        </a:p>
      </dgm:t>
    </dgm:pt>
    <dgm:pt modelId="{2B59960D-7EDE-4FF0-9FFF-B5964FB617E8}" type="parTrans" cxnId="{C77E1161-E91E-4642-B975-8E3AB76E8E72}">
      <dgm:prSet/>
      <dgm:spPr/>
      <dgm:t>
        <a:bodyPr/>
        <a:lstStyle/>
        <a:p>
          <a:endParaRPr lang="ru-RU"/>
        </a:p>
      </dgm:t>
    </dgm:pt>
    <dgm:pt modelId="{13CC4EE0-0F65-4A8D-AD83-02CCA653921A}" type="sibTrans" cxnId="{C77E1161-E91E-4642-B975-8E3AB76E8E72}">
      <dgm:prSet/>
      <dgm:spPr/>
      <dgm:t>
        <a:bodyPr/>
        <a:lstStyle/>
        <a:p>
          <a:endParaRPr lang="ru-RU"/>
        </a:p>
      </dgm:t>
    </dgm:pt>
    <dgm:pt modelId="{93CEAD01-D361-423D-BA03-E5E803C941F4}">
      <dgm:prSet phldrT="[Текст]" custT="1"/>
      <dgm:spPr/>
      <dgm:t>
        <a:bodyPr/>
        <a:lstStyle/>
        <a:p>
          <a:r>
            <a: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команда»</a:t>
          </a:r>
        </a:p>
      </dgm:t>
    </dgm:pt>
    <dgm:pt modelId="{6D06D4BA-9CF3-41B3-B217-34BC0A83338F}" type="parTrans" cxnId="{F862D4CC-49ED-460B-8E0F-208EEA9DFD2B}">
      <dgm:prSet/>
      <dgm:spPr/>
      <dgm:t>
        <a:bodyPr/>
        <a:lstStyle/>
        <a:p>
          <a:endParaRPr lang="ru-RU"/>
        </a:p>
      </dgm:t>
    </dgm:pt>
    <dgm:pt modelId="{B413CCDD-5709-4534-A7F2-1E4136C2D1A6}" type="sibTrans" cxnId="{F862D4CC-49ED-460B-8E0F-208EEA9DFD2B}">
      <dgm:prSet/>
      <dgm:spPr/>
      <dgm:t>
        <a:bodyPr/>
        <a:lstStyle/>
        <a:p>
          <a:endParaRPr lang="ru-RU"/>
        </a:p>
      </dgm:t>
    </dgm:pt>
    <dgm:pt modelId="{10BE28A6-8D61-4299-9C18-D063FCF14BB7}">
      <dgm:prSet phldrT="[Текст]" phldr="1"/>
      <dgm:spPr/>
      <dgm:t>
        <a:bodyPr/>
        <a:lstStyle/>
        <a:p>
          <a:endParaRPr lang="ru-RU" sz="3300" dirty="0"/>
        </a:p>
      </dgm:t>
    </dgm:pt>
    <dgm:pt modelId="{98913904-AF4D-4488-9A47-D2F82788FD0A}" type="parTrans" cxnId="{2EF6A4B1-24B0-4CD3-B9E9-04A5E0971891}">
      <dgm:prSet/>
      <dgm:spPr/>
      <dgm:t>
        <a:bodyPr/>
        <a:lstStyle/>
        <a:p>
          <a:endParaRPr lang="ru-RU"/>
        </a:p>
      </dgm:t>
    </dgm:pt>
    <dgm:pt modelId="{67118409-1D00-4CA1-9246-6D5C2C5272C9}" type="sibTrans" cxnId="{2EF6A4B1-24B0-4CD3-B9E9-04A5E0971891}">
      <dgm:prSet/>
      <dgm:spPr/>
      <dgm:t>
        <a:bodyPr/>
        <a:lstStyle/>
        <a:p>
          <a:endParaRPr lang="ru-RU"/>
        </a:p>
      </dgm:t>
    </dgm:pt>
    <dgm:pt modelId="{C4E9D056-2D73-4AB6-9447-8B34060105F3}">
      <dgm:prSet phldrT="[Текст]" custT="1"/>
      <dgm:spPr/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«Я-Педагог»</a:t>
          </a:r>
        </a:p>
      </dgm:t>
    </dgm:pt>
    <dgm:pt modelId="{86CBFE01-55ED-428C-AB92-8C5634730D3B}" type="parTrans" cxnId="{5F42DE25-964C-4179-9152-F7E219647D17}">
      <dgm:prSet/>
      <dgm:spPr/>
      <dgm:t>
        <a:bodyPr/>
        <a:lstStyle/>
        <a:p>
          <a:endParaRPr lang="ru-RU"/>
        </a:p>
      </dgm:t>
    </dgm:pt>
    <dgm:pt modelId="{02ECA32D-20CB-4AF8-B370-726E84E27368}" type="sibTrans" cxnId="{5F42DE25-964C-4179-9152-F7E219647D17}">
      <dgm:prSet/>
      <dgm:spPr/>
      <dgm:t>
        <a:bodyPr/>
        <a:lstStyle/>
        <a:p>
          <a:endParaRPr lang="ru-RU"/>
        </a:p>
      </dgm:t>
    </dgm:pt>
    <dgm:pt modelId="{CA771A94-9F28-4177-9FEE-FF3DCC852425}" type="pres">
      <dgm:prSet presAssocID="{A18C9518-085A-4BC8-BBEC-93A06CC86A58}" presName="Name0" presStyleCnt="0">
        <dgm:presLayoutVars>
          <dgm:dir/>
          <dgm:animLvl val="lvl"/>
          <dgm:resizeHandles/>
        </dgm:presLayoutVars>
      </dgm:prSet>
      <dgm:spPr/>
    </dgm:pt>
    <dgm:pt modelId="{93CBFD1A-F282-495E-A807-B4FAA7BB08C9}" type="pres">
      <dgm:prSet presAssocID="{029E9268-DD88-4F32-BCBD-5A26EE664F58}" presName="linNode" presStyleCnt="0"/>
      <dgm:spPr/>
    </dgm:pt>
    <dgm:pt modelId="{9902C363-0FBA-48A4-BC9D-4614A615F9AE}" type="pres">
      <dgm:prSet presAssocID="{029E9268-DD88-4F32-BCBD-5A26EE664F58}" presName="parentShp" presStyleLbl="node1" presStyleIdx="0" presStyleCnt="2" custLinFactNeighborX="302" custLinFactNeighborY="1603">
        <dgm:presLayoutVars>
          <dgm:bulletEnabled val="1"/>
        </dgm:presLayoutVars>
      </dgm:prSet>
      <dgm:spPr/>
    </dgm:pt>
    <dgm:pt modelId="{BC4DD0E4-6EA7-42AE-872C-62766F625581}" type="pres">
      <dgm:prSet presAssocID="{029E9268-DD88-4F32-BCBD-5A26EE664F58}" presName="childShp" presStyleLbl="bgAccFollowNode1" presStyleIdx="0" presStyleCnt="2" custLinFactNeighborX="1008" custLinFactNeighborY="2287">
        <dgm:presLayoutVars>
          <dgm:bulletEnabled val="1"/>
        </dgm:presLayoutVars>
      </dgm:prSet>
      <dgm:spPr/>
    </dgm:pt>
    <dgm:pt modelId="{63379846-4EB1-42F8-B717-6788E58BF921}" type="pres">
      <dgm:prSet presAssocID="{062F4435-DAA2-44B3-AA38-5BD596A21037}" presName="spacing" presStyleCnt="0"/>
      <dgm:spPr/>
    </dgm:pt>
    <dgm:pt modelId="{D113A86D-FF41-4DFB-B88D-1D78C4D9318F}" type="pres">
      <dgm:prSet presAssocID="{40998EF6-43B7-400E-BED3-9869C7F1B1B9}" presName="linNode" presStyleCnt="0"/>
      <dgm:spPr/>
    </dgm:pt>
    <dgm:pt modelId="{8EEF7037-B284-405A-9962-EF6CDF2CF70A}" type="pres">
      <dgm:prSet presAssocID="{40998EF6-43B7-400E-BED3-9869C7F1B1B9}" presName="parentShp" presStyleLbl="node1" presStyleIdx="1" presStyleCnt="2">
        <dgm:presLayoutVars>
          <dgm:bulletEnabled val="1"/>
        </dgm:presLayoutVars>
      </dgm:prSet>
      <dgm:spPr/>
    </dgm:pt>
    <dgm:pt modelId="{8EF8E6C1-D111-4362-8980-643E027C7BAF}" type="pres">
      <dgm:prSet presAssocID="{40998EF6-43B7-400E-BED3-9869C7F1B1B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0382409-B905-44B2-B3D0-FDF2997414AA}" type="presOf" srcId="{40998EF6-43B7-400E-BED3-9869C7F1B1B9}" destId="{8EEF7037-B284-405A-9962-EF6CDF2CF70A}" srcOrd="0" destOrd="0" presId="urn:microsoft.com/office/officeart/2005/8/layout/vList6"/>
    <dgm:cxn modelId="{DE40AF0C-BE52-4DB6-9180-1A287FCAC083}" type="presOf" srcId="{C4E9D056-2D73-4AB6-9447-8B34060105F3}" destId="{BC4DD0E4-6EA7-42AE-872C-62766F625581}" srcOrd="0" destOrd="0" presId="urn:microsoft.com/office/officeart/2005/8/layout/vList6"/>
    <dgm:cxn modelId="{5F42DE25-964C-4179-9152-F7E219647D17}" srcId="{029E9268-DD88-4F32-BCBD-5A26EE664F58}" destId="{C4E9D056-2D73-4AB6-9447-8B34060105F3}" srcOrd="0" destOrd="0" parTransId="{86CBFE01-55ED-428C-AB92-8C5634730D3B}" sibTransId="{02ECA32D-20CB-4AF8-B370-726E84E27368}"/>
    <dgm:cxn modelId="{C850AE4D-2EC9-4D90-B245-B0F2726BE6A0}" type="presOf" srcId="{A18C9518-085A-4BC8-BBEC-93A06CC86A58}" destId="{CA771A94-9F28-4177-9FEE-FF3DCC852425}" srcOrd="0" destOrd="0" presId="urn:microsoft.com/office/officeart/2005/8/layout/vList6"/>
    <dgm:cxn modelId="{C77E1161-E91E-4642-B975-8E3AB76E8E72}" srcId="{A18C9518-085A-4BC8-BBEC-93A06CC86A58}" destId="{40998EF6-43B7-400E-BED3-9869C7F1B1B9}" srcOrd="1" destOrd="0" parTransId="{2B59960D-7EDE-4FF0-9FFF-B5964FB617E8}" sibTransId="{13CC4EE0-0F65-4A8D-AD83-02CCA653921A}"/>
    <dgm:cxn modelId="{767EC263-2E01-4E75-BE9D-8CF125AB4B17}" type="presOf" srcId="{93CEAD01-D361-423D-BA03-E5E803C941F4}" destId="{8EF8E6C1-D111-4362-8980-643E027C7BAF}" srcOrd="0" destOrd="0" presId="urn:microsoft.com/office/officeart/2005/8/layout/vList6"/>
    <dgm:cxn modelId="{3D0D1CA8-3A63-4483-89B7-D23C486CB39C}" srcId="{A18C9518-085A-4BC8-BBEC-93A06CC86A58}" destId="{029E9268-DD88-4F32-BCBD-5A26EE664F58}" srcOrd="0" destOrd="0" parTransId="{57E89B95-7664-48EB-9DD5-A75B953A0A22}" sibTransId="{062F4435-DAA2-44B3-AA38-5BD596A21037}"/>
    <dgm:cxn modelId="{2EF6A4B1-24B0-4CD3-B9E9-04A5E0971891}" srcId="{40998EF6-43B7-400E-BED3-9869C7F1B1B9}" destId="{10BE28A6-8D61-4299-9C18-D063FCF14BB7}" srcOrd="1" destOrd="0" parTransId="{98913904-AF4D-4488-9A47-D2F82788FD0A}" sibTransId="{67118409-1D00-4CA1-9246-6D5C2C5272C9}"/>
    <dgm:cxn modelId="{F862D4CC-49ED-460B-8E0F-208EEA9DFD2B}" srcId="{40998EF6-43B7-400E-BED3-9869C7F1B1B9}" destId="{93CEAD01-D361-423D-BA03-E5E803C941F4}" srcOrd="0" destOrd="0" parTransId="{6D06D4BA-9CF3-41B3-B217-34BC0A83338F}" sibTransId="{B413CCDD-5709-4534-A7F2-1E4136C2D1A6}"/>
    <dgm:cxn modelId="{F34484DE-DC5B-49CE-AA0B-E44D969F8602}" type="presOf" srcId="{10BE28A6-8D61-4299-9C18-D063FCF14BB7}" destId="{8EF8E6C1-D111-4362-8980-643E027C7BAF}" srcOrd="0" destOrd="1" presId="urn:microsoft.com/office/officeart/2005/8/layout/vList6"/>
    <dgm:cxn modelId="{037B54EC-19CE-40A7-BC7C-BE5861366DD3}" type="presOf" srcId="{029E9268-DD88-4F32-BCBD-5A26EE664F58}" destId="{9902C363-0FBA-48A4-BC9D-4614A615F9AE}" srcOrd="0" destOrd="0" presId="urn:microsoft.com/office/officeart/2005/8/layout/vList6"/>
    <dgm:cxn modelId="{C1A3F9E6-8434-4BA6-B32B-09CCC61817ED}" type="presParOf" srcId="{CA771A94-9F28-4177-9FEE-FF3DCC852425}" destId="{93CBFD1A-F282-495E-A807-B4FAA7BB08C9}" srcOrd="0" destOrd="0" presId="urn:microsoft.com/office/officeart/2005/8/layout/vList6"/>
    <dgm:cxn modelId="{79B633EF-61EF-4D46-B249-4AC7F6B34EB0}" type="presParOf" srcId="{93CBFD1A-F282-495E-A807-B4FAA7BB08C9}" destId="{9902C363-0FBA-48A4-BC9D-4614A615F9AE}" srcOrd="0" destOrd="0" presId="urn:microsoft.com/office/officeart/2005/8/layout/vList6"/>
    <dgm:cxn modelId="{2843DF63-0C82-4486-9ABD-F41BA644FD4D}" type="presParOf" srcId="{93CBFD1A-F282-495E-A807-B4FAA7BB08C9}" destId="{BC4DD0E4-6EA7-42AE-872C-62766F625581}" srcOrd="1" destOrd="0" presId="urn:microsoft.com/office/officeart/2005/8/layout/vList6"/>
    <dgm:cxn modelId="{5FD5E476-8B86-4ADA-972C-7FED469DD713}" type="presParOf" srcId="{CA771A94-9F28-4177-9FEE-FF3DCC852425}" destId="{63379846-4EB1-42F8-B717-6788E58BF921}" srcOrd="1" destOrd="0" presId="urn:microsoft.com/office/officeart/2005/8/layout/vList6"/>
    <dgm:cxn modelId="{3988CB48-A0E8-4956-A04F-EBF7ACBD76EA}" type="presParOf" srcId="{CA771A94-9F28-4177-9FEE-FF3DCC852425}" destId="{D113A86D-FF41-4DFB-B88D-1D78C4D9318F}" srcOrd="2" destOrd="0" presId="urn:microsoft.com/office/officeart/2005/8/layout/vList6"/>
    <dgm:cxn modelId="{3547CD87-51A1-471F-BCCB-724B7F0812D3}" type="presParOf" srcId="{D113A86D-FF41-4DFB-B88D-1D78C4D9318F}" destId="{8EEF7037-B284-405A-9962-EF6CDF2CF70A}" srcOrd="0" destOrd="0" presId="urn:microsoft.com/office/officeart/2005/8/layout/vList6"/>
    <dgm:cxn modelId="{A7980E96-9EEF-4BF2-9E0B-3F708E12D171}" type="presParOf" srcId="{D113A86D-FF41-4DFB-B88D-1D78C4D9318F}" destId="{8EF8E6C1-D111-4362-8980-643E027C7B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09898-1307-474D-9016-C7A6BA06D3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179EAA-6C40-4BC1-A1FC-1B14C911C55C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с 01.03.2023г. по 15.03.2023г.</a:t>
          </a:r>
        </a:p>
      </dgm:t>
    </dgm:pt>
    <dgm:pt modelId="{BC4A3E41-1C47-489B-AB82-AC03E4C4D6AF}" type="parTrans" cxnId="{0E9D4308-3AD3-427F-9BD6-346A9DBF92BD}">
      <dgm:prSet/>
      <dgm:spPr/>
      <dgm:t>
        <a:bodyPr/>
        <a:lstStyle/>
        <a:p>
          <a:endParaRPr lang="ru-RU"/>
        </a:p>
      </dgm:t>
    </dgm:pt>
    <dgm:pt modelId="{DFC66EC4-73AC-4058-9401-E8E4A64E450D}" type="sibTrans" cxnId="{0E9D4308-3AD3-427F-9BD6-346A9DBF92BD}">
      <dgm:prSet/>
      <dgm:spPr/>
      <dgm:t>
        <a:bodyPr/>
        <a:lstStyle/>
        <a:p>
          <a:endParaRPr lang="ru-RU"/>
        </a:p>
      </dgm:t>
    </dgm:pt>
    <dgm:pt modelId="{6BFA83A1-628F-4057-AA96-0188525DEBB1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 этап (заочный этап)</a:t>
          </a:r>
          <a:endParaRPr lang="ru-RU" dirty="0"/>
        </a:p>
      </dgm:t>
    </dgm:pt>
    <dgm:pt modelId="{825B1A3A-1ED1-4713-8376-8BA5469D2E60}" type="parTrans" cxnId="{820E1B86-FAE7-4437-B3CE-06F2C5310EF8}">
      <dgm:prSet/>
      <dgm:spPr/>
      <dgm:t>
        <a:bodyPr/>
        <a:lstStyle/>
        <a:p>
          <a:endParaRPr lang="ru-RU"/>
        </a:p>
      </dgm:t>
    </dgm:pt>
    <dgm:pt modelId="{36D0D3A1-B9D5-4AD2-AE7D-0659E5B95011}" type="sibTrans" cxnId="{820E1B86-FAE7-4437-B3CE-06F2C5310EF8}">
      <dgm:prSet/>
      <dgm:spPr/>
      <dgm:t>
        <a:bodyPr/>
        <a:lstStyle/>
        <a:p>
          <a:endParaRPr lang="ru-RU"/>
        </a:p>
      </dgm:t>
    </dgm:pt>
    <dgm:pt modelId="{43562378-2279-4696-9340-B6F3A9B460FD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 этап (очный этап)</a:t>
          </a:r>
        </a:p>
      </dgm:t>
    </dgm:pt>
    <dgm:pt modelId="{B7BCC028-B252-4FFF-A1D2-D439E80A882D}" type="parTrans" cxnId="{7583C9AF-78D0-49D8-8B87-DD88522F5B4D}">
      <dgm:prSet/>
      <dgm:spPr/>
      <dgm:t>
        <a:bodyPr/>
        <a:lstStyle/>
        <a:p>
          <a:endParaRPr lang="ru-RU"/>
        </a:p>
      </dgm:t>
    </dgm:pt>
    <dgm:pt modelId="{21339773-F82E-4EBE-BAFE-1ABD59734F5E}" type="sibTrans" cxnId="{7583C9AF-78D0-49D8-8B87-DD88522F5B4D}">
      <dgm:prSet/>
      <dgm:spPr/>
      <dgm:t>
        <a:bodyPr/>
        <a:lstStyle/>
        <a:p>
          <a:endParaRPr lang="ru-RU"/>
        </a:p>
      </dgm:t>
    </dgm:pt>
    <dgm:pt modelId="{E45076AE-3750-4425-B8A2-987787545FE2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15.04.2023г. по 30.04.2023г.</a:t>
          </a:r>
        </a:p>
      </dgm:t>
    </dgm:pt>
    <dgm:pt modelId="{FAE91EE6-35E9-4D75-AD03-DD16C466941F}" type="parTrans" cxnId="{23D831EF-48D5-46A7-85A0-C2EAD7C0FA9F}">
      <dgm:prSet/>
      <dgm:spPr/>
      <dgm:t>
        <a:bodyPr/>
        <a:lstStyle/>
        <a:p>
          <a:endParaRPr lang="ru-RU"/>
        </a:p>
      </dgm:t>
    </dgm:pt>
    <dgm:pt modelId="{226B8ABC-CB08-4011-A255-E2838CC3D864}" type="sibTrans" cxnId="{23D831EF-48D5-46A7-85A0-C2EAD7C0FA9F}">
      <dgm:prSet/>
      <dgm:spPr/>
      <dgm:t>
        <a:bodyPr/>
        <a:lstStyle/>
        <a:p>
          <a:endParaRPr lang="ru-RU"/>
        </a:p>
      </dgm:t>
    </dgm:pt>
    <dgm:pt modelId="{24ABFB03-C3A0-464E-B057-53402E8E16BC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01.03.2023г. по 31.03.2023г</a:t>
          </a:r>
          <a:r>
            <a:rPr lang="ru-RU" dirty="0"/>
            <a:t>.</a:t>
          </a:r>
        </a:p>
      </dgm:t>
    </dgm:pt>
    <dgm:pt modelId="{A8C20547-07DB-4F0C-A10E-14CE8D3EA539}" type="parTrans" cxnId="{493175CF-F7E5-4397-A585-24D0CD468EA5}">
      <dgm:prSet/>
      <dgm:spPr/>
      <dgm:t>
        <a:bodyPr/>
        <a:lstStyle/>
        <a:p>
          <a:endParaRPr lang="ru-RU"/>
        </a:p>
      </dgm:t>
    </dgm:pt>
    <dgm:pt modelId="{5C8FBAC7-373B-4011-B9F8-D5BA881FAE64}" type="sibTrans" cxnId="{493175CF-F7E5-4397-A585-24D0CD468EA5}">
      <dgm:prSet/>
      <dgm:spPr/>
      <dgm:t>
        <a:bodyPr/>
        <a:lstStyle/>
        <a:p>
          <a:endParaRPr lang="ru-RU"/>
        </a:p>
      </dgm:t>
    </dgm:pt>
    <dgm:pt modelId="{94B6C753-3B89-4A05-9B88-DEE96CA204EB}" type="pres">
      <dgm:prSet presAssocID="{9EA09898-1307-474D-9016-C7A6BA06D30C}" presName="linear" presStyleCnt="0">
        <dgm:presLayoutVars>
          <dgm:animLvl val="lvl"/>
          <dgm:resizeHandles val="exact"/>
        </dgm:presLayoutVars>
      </dgm:prSet>
      <dgm:spPr/>
    </dgm:pt>
    <dgm:pt modelId="{DE3F01A9-9C22-41A0-BB05-DE99F13D667C}" type="pres">
      <dgm:prSet presAssocID="{D7179EAA-6C40-4BC1-A1FC-1B14C911C5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9BEC24-B5A3-4804-944B-631480DBAA06}" type="pres">
      <dgm:prSet presAssocID="{D7179EAA-6C40-4BC1-A1FC-1B14C911C55C}" presName="childText" presStyleLbl="revTx" presStyleIdx="0" presStyleCnt="2">
        <dgm:presLayoutVars>
          <dgm:bulletEnabled val="1"/>
        </dgm:presLayoutVars>
      </dgm:prSet>
      <dgm:spPr/>
    </dgm:pt>
    <dgm:pt modelId="{D526341E-661F-4EC1-8BCB-D6FD5567C86C}" type="pres">
      <dgm:prSet presAssocID="{43562378-2279-4696-9340-B6F3A9B460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F76485-06AE-48B9-8E2E-32E7A9971B67}" type="pres">
      <dgm:prSet presAssocID="{43562378-2279-4696-9340-B6F3A9B460FD}" presName="childText" presStyleLbl="revTx" presStyleIdx="1" presStyleCnt="2" custScaleY="157218">
        <dgm:presLayoutVars>
          <dgm:bulletEnabled val="1"/>
        </dgm:presLayoutVars>
      </dgm:prSet>
      <dgm:spPr/>
    </dgm:pt>
  </dgm:ptLst>
  <dgm:cxnLst>
    <dgm:cxn modelId="{0E9D4308-3AD3-427F-9BD6-346A9DBF92BD}" srcId="{9EA09898-1307-474D-9016-C7A6BA06D30C}" destId="{D7179EAA-6C40-4BC1-A1FC-1B14C911C55C}" srcOrd="0" destOrd="0" parTransId="{BC4A3E41-1C47-489B-AB82-AC03E4C4D6AF}" sibTransId="{DFC66EC4-73AC-4058-9401-E8E4A64E450D}"/>
    <dgm:cxn modelId="{E402C613-CDA3-4F52-AA98-FD1B10C31270}" type="presOf" srcId="{43562378-2279-4696-9340-B6F3A9B460FD}" destId="{D526341E-661F-4EC1-8BCB-D6FD5567C86C}" srcOrd="0" destOrd="0" presId="urn:microsoft.com/office/officeart/2005/8/layout/vList2"/>
    <dgm:cxn modelId="{53300522-870A-44C5-8C8D-EBBB6723CDA6}" type="presOf" srcId="{24ABFB03-C3A0-464E-B057-53402E8E16BC}" destId="{D99BEC24-B5A3-4804-944B-631480DBAA06}" srcOrd="0" destOrd="1" presId="urn:microsoft.com/office/officeart/2005/8/layout/vList2"/>
    <dgm:cxn modelId="{E13EB445-C632-4176-8DE0-E090591227CF}" type="presOf" srcId="{D7179EAA-6C40-4BC1-A1FC-1B14C911C55C}" destId="{DE3F01A9-9C22-41A0-BB05-DE99F13D667C}" srcOrd="0" destOrd="0" presId="urn:microsoft.com/office/officeart/2005/8/layout/vList2"/>
    <dgm:cxn modelId="{820E1B86-FAE7-4437-B3CE-06F2C5310EF8}" srcId="{D7179EAA-6C40-4BC1-A1FC-1B14C911C55C}" destId="{6BFA83A1-628F-4057-AA96-0188525DEBB1}" srcOrd="0" destOrd="0" parTransId="{825B1A3A-1ED1-4713-8376-8BA5469D2E60}" sibTransId="{36D0D3A1-B9D5-4AD2-AE7D-0659E5B95011}"/>
    <dgm:cxn modelId="{7583C9AF-78D0-49D8-8B87-DD88522F5B4D}" srcId="{9EA09898-1307-474D-9016-C7A6BA06D30C}" destId="{43562378-2279-4696-9340-B6F3A9B460FD}" srcOrd="1" destOrd="0" parTransId="{B7BCC028-B252-4FFF-A1D2-D439E80A882D}" sibTransId="{21339773-F82E-4EBE-BAFE-1ABD59734F5E}"/>
    <dgm:cxn modelId="{7EFB5EB0-D05B-4C7F-885A-E3696318358D}" type="presOf" srcId="{6BFA83A1-628F-4057-AA96-0188525DEBB1}" destId="{D99BEC24-B5A3-4804-944B-631480DBAA06}" srcOrd="0" destOrd="0" presId="urn:microsoft.com/office/officeart/2005/8/layout/vList2"/>
    <dgm:cxn modelId="{4A1BAAB4-D28D-4CD6-8F43-BB648A59C179}" type="presOf" srcId="{9EA09898-1307-474D-9016-C7A6BA06D30C}" destId="{94B6C753-3B89-4A05-9B88-DEE96CA204EB}" srcOrd="0" destOrd="0" presId="urn:microsoft.com/office/officeart/2005/8/layout/vList2"/>
    <dgm:cxn modelId="{4123FBCB-86D7-4498-8BDB-D817BF5245CF}" type="presOf" srcId="{E45076AE-3750-4425-B8A2-987787545FE2}" destId="{BEF76485-06AE-48B9-8E2E-32E7A9971B67}" srcOrd="0" destOrd="0" presId="urn:microsoft.com/office/officeart/2005/8/layout/vList2"/>
    <dgm:cxn modelId="{493175CF-F7E5-4397-A585-24D0CD468EA5}" srcId="{D7179EAA-6C40-4BC1-A1FC-1B14C911C55C}" destId="{24ABFB03-C3A0-464E-B057-53402E8E16BC}" srcOrd="1" destOrd="0" parTransId="{A8C20547-07DB-4F0C-A10E-14CE8D3EA539}" sibTransId="{5C8FBAC7-373B-4011-B9F8-D5BA881FAE64}"/>
    <dgm:cxn modelId="{23D831EF-48D5-46A7-85A0-C2EAD7C0FA9F}" srcId="{43562378-2279-4696-9340-B6F3A9B460FD}" destId="{E45076AE-3750-4425-B8A2-987787545FE2}" srcOrd="0" destOrd="0" parTransId="{FAE91EE6-35E9-4D75-AD03-DD16C466941F}" sibTransId="{226B8ABC-CB08-4011-A255-E2838CC3D864}"/>
    <dgm:cxn modelId="{970A88A4-C64B-4E9C-A209-A121044A5940}" type="presParOf" srcId="{94B6C753-3B89-4A05-9B88-DEE96CA204EB}" destId="{DE3F01A9-9C22-41A0-BB05-DE99F13D667C}" srcOrd="0" destOrd="0" presId="urn:microsoft.com/office/officeart/2005/8/layout/vList2"/>
    <dgm:cxn modelId="{4FDC307A-976F-4F02-9F77-E5E6F09BAA85}" type="presParOf" srcId="{94B6C753-3B89-4A05-9B88-DEE96CA204EB}" destId="{D99BEC24-B5A3-4804-944B-631480DBAA06}" srcOrd="1" destOrd="0" presId="urn:microsoft.com/office/officeart/2005/8/layout/vList2"/>
    <dgm:cxn modelId="{60DB1E75-2498-4D46-859A-F75E3E8B91D4}" type="presParOf" srcId="{94B6C753-3B89-4A05-9B88-DEE96CA204EB}" destId="{D526341E-661F-4EC1-8BCB-D6FD5567C86C}" srcOrd="2" destOrd="0" presId="urn:microsoft.com/office/officeart/2005/8/layout/vList2"/>
    <dgm:cxn modelId="{3A00CA67-4137-4BB7-8531-FC6C7DFCA356}" type="presParOf" srcId="{94B6C753-3B89-4A05-9B88-DEE96CA204EB}" destId="{BEF76485-06AE-48B9-8E2E-32E7A9971B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DD0E4-6EA7-42AE-872C-62766F625581}">
      <dsp:nvSpPr>
        <dsp:cNvPr id="0" name=""/>
        <dsp:cNvSpPr/>
      </dsp:nvSpPr>
      <dsp:spPr>
        <a:xfrm>
          <a:off x="4157980" y="40788"/>
          <a:ext cx="6236970" cy="17637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«Я-Педагог»</a:t>
          </a:r>
        </a:p>
      </dsp:txBody>
      <dsp:txXfrm>
        <a:off x="4157980" y="261254"/>
        <a:ext cx="5575572" cy="1322796"/>
      </dsp:txXfrm>
    </dsp:sp>
    <dsp:sp modelId="{9902C363-0FBA-48A4-BC9D-4614A615F9AE}">
      <dsp:nvSpPr>
        <dsp:cNvPr id="0" name=""/>
        <dsp:cNvSpPr/>
      </dsp:nvSpPr>
      <dsp:spPr>
        <a:xfrm>
          <a:off x="18835" y="28724"/>
          <a:ext cx="4157980" cy="1763728"/>
        </a:xfrm>
        <a:prstGeom prst="round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+mj-lt"/>
            </a:rPr>
            <a:t>Индивидуальный</a:t>
          </a:r>
        </a:p>
      </dsp:txBody>
      <dsp:txXfrm>
        <a:off x="104933" y="114822"/>
        <a:ext cx="3985784" cy="1591532"/>
      </dsp:txXfrm>
    </dsp:sp>
    <dsp:sp modelId="{8EF8E6C1-D111-4362-8980-643E027C7BAF}">
      <dsp:nvSpPr>
        <dsp:cNvPr id="0" name=""/>
        <dsp:cNvSpPr/>
      </dsp:nvSpPr>
      <dsp:spPr>
        <a:xfrm>
          <a:off x="4157980" y="1940553"/>
          <a:ext cx="6236970" cy="17637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команда»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300" kern="1200" dirty="0"/>
        </a:p>
      </dsp:txBody>
      <dsp:txXfrm>
        <a:off x="4157980" y="2161019"/>
        <a:ext cx="5575572" cy="1322796"/>
      </dsp:txXfrm>
    </dsp:sp>
    <dsp:sp modelId="{8EEF7037-B284-405A-9962-EF6CDF2CF70A}">
      <dsp:nvSpPr>
        <dsp:cNvPr id="0" name=""/>
        <dsp:cNvSpPr/>
      </dsp:nvSpPr>
      <dsp:spPr>
        <a:xfrm>
          <a:off x="0" y="1940553"/>
          <a:ext cx="4157980" cy="1763728"/>
        </a:xfrm>
        <a:prstGeom prst="roundRect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Командный</a:t>
          </a:r>
        </a:p>
      </dsp:txBody>
      <dsp:txXfrm>
        <a:off x="86098" y="2026651"/>
        <a:ext cx="3985784" cy="1591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F01A9-9C22-41A0-BB05-DE99F13D667C}">
      <dsp:nvSpPr>
        <dsp:cNvPr id="0" name=""/>
        <dsp:cNvSpPr/>
      </dsp:nvSpPr>
      <dsp:spPr>
        <a:xfrm>
          <a:off x="0" y="238759"/>
          <a:ext cx="9873575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с 01.03.2023г. по 15.03.2023г.</a:t>
          </a:r>
        </a:p>
      </dsp:txBody>
      <dsp:txXfrm>
        <a:off x="45663" y="284422"/>
        <a:ext cx="9782249" cy="844089"/>
      </dsp:txXfrm>
    </dsp:sp>
    <dsp:sp modelId="{D99BEC24-B5A3-4804-944B-631480DBAA06}">
      <dsp:nvSpPr>
        <dsp:cNvPr id="0" name=""/>
        <dsp:cNvSpPr/>
      </dsp:nvSpPr>
      <dsp:spPr>
        <a:xfrm>
          <a:off x="0" y="1174174"/>
          <a:ext cx="9873575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86" tIns="52070" rIns="291592" bIns="5207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этап (заочный этап)</a:t>
          </a:r>
          <a:endParaRPr lang="ru-RU" sz="3200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01.03.2023г. по 31.03.2023г</a:t>
          </a:r>
          <a:r>
            <a:rPr lang="ru-RU" sz="3200" kern="1200" dirty="0"/>
            <a:t>.</a:t>
          </a:r>
        </a:p>
      </dsp:txBody>
      <dsp:txXfrm>
        <a:off x="0" y="1174174"/>
        <a:ext cx="9873575" cy="1103309"/>
      </dsp:txXfrm>
    </dsp:sp>
    <dsp:sp modelId="{D526341E-661F-4EC1-8BCB-D6FD5567C86C}">
      <dsp:nvSpPr>
        <dsp:cNvPr id="0" name=""/>
        <dsp:cNvSpPr/>
      </dsp:nvSpPr>
      <dsp:spPr>
        <a:xfrm>
          <a:off x="0" y="2277484"/>
          <a:ext cx="9873575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этап (очный этап)</a:t>
          </a:r>
        </a:p>
      </dsp:txBody>
      <dsp:txXfrm>
        <a:off x="45663" y="2323147"/>
        <a:ext cx="9782249" cy="844089"/>
      </dsp:txXfrm>
    </dsp:sp>
    <dsp:sp modelId="{BEF76485-06AE-48B9-8E2E-32E7A9971B67}">
      <dsp:nvSpPr>
        <dsp:cNvPr id="0" name=""/>
        <dsp:cNvSpPr/>
      </dsp:nvSpPr>
      <dsp:spPr>
        <a:xfrm>
          <a:off x="0" y="3212899"/>
          <a:ext cx="9873575" cy="106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86" tIns="52070" rIns="291592" bIns="5207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15.04.2023г. по 30.04.2023г.</a:t>
          </a:r>
        </a:p>
      </dsp:txBody>
      <dsp:txXfrm>
        <a:off x="0" y="3212899"/>
        <a:ext cx="9873575" cy="106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BD4BE-4473-4619-97A4-2C53BBBA1726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D5AC-84E3-4E7C-9228-C0D43049C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7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D5AC-84E3-4E7C-9228-C0D43049C6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D5AC-84E3-4E7C-9228-C0D43049C6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1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D5AC-84E3-4E7C-9228-C0D43049C6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1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6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5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16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6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43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7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6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5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0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0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5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1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1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3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BD32-B551-40E6-B5A2-0486284600E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5D6CB1-8F05-4DA3-AF77-4B799B85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5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user-vf6ly4yc4k" TargetMode="External"/><Relationship Id="rId2" Type="http://schemas.openxmlformats.org/officeDocument/2006/relationships/hyperlink" Target="http://sfedu.ru/go/a365cc2d0111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PxH2-_5wyyg880CXAnCKYxy8qLYS2lUeKCiDmBVV2GYfqgA/viewform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ldzheldochenko@sfedu.ru" TargetMode="External"/><Relationship Id="rId4" Type="http://schemas.openxmlformats.org/officeDocument/2006/relationships/hyperlink" Target="https://docs.google.com/forms/d/e/1FAIpQLSe9alcgTHgiSl2gDNWUtmR01hXzE0lyOFqIo-DSbtZVBUEitQ/viewform?usp=shar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F41C3-7509-4369-84F6-24BF3193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343" y="119921"/>
            <a:ext cx="10098657" cy="158386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 РОССИЙСКОЙ ФЕДЕРАЦИИ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высшего образования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«ЮЖНЫЙ ФЕДЕРАЛЬНЫЙ УНИВЕРСИТЕТ»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Академия психологии и педагогики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972EB1-8675-4036-87B3-F321698CC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7749"/>
            <a:ext cx="9144000" cy="3502324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rgbClr val="27569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«КОНКУРС НА ПРАВО ЗАКЛЮЧЕНИЯ ДОГОВОРА О ЦЕЛЕВОМ ОБУЧЕНИИ И ТРУДОУСТРОЙСТВЕ В ОБРАЗОВАТЕЛЬНЫЕ ОРГАНИЗАЦИИ </a:t>
            </a:r>
            <a:b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rgbClr val="27569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900" b="1" i="0" u="none" strike="noStrike" kern="1200" cap="none" spc="0" normalizeH="0" baseline="0" noProof="0" dirty="0" err="1">
                <a:ln>
                  <a:noFill/>
                </a:ln>
                <a:solidFill>
                  <a:srgbClr val="27569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г.РОСТОВА</a:t>
            </a: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rgbClr val="27569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-НА-ДОНУ, РОСТОВСКОЙ ОБЛАСТИ, В ОБРАЗОВАТЕЛЬНЫЕ ОРГАНИЗАЦИИ г. СОЧИ, г. ВЛАДИВОСТОКА 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rgbClr val="27569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ОБРАЗОВАТЕЛЬНЫЕ ОРГАНИЗАЦИИ ДОНБАССА»</a:t>
            </a:r>
            <a:endParaRPr lang="ru-RU" sz="5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карьерного офиса АПП ЮФУ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Желдоченко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л.д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5000" dirty="0" err="1">
                <a:latin typeface="Times New Roman" panose="02020603050405020304" pitchFamily="18" charset="0"/>
              </a:rPr>
              <a:t>г.Ростов</a:t>
            </a:r>
            <a:r>
              <a:rPr lang="ru-RU" sz="5000" dirty="0">
                <a:latin typeface="Times New Roman" panose="02020603050405020304" pitchFamily="18" charset="0"/>
              </a:rPr>
              <a:t>-на-Дону, 2023г.</a:t>
            </a:r>
            <a:endParaRPr lang="ru-RU" sz="5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2F330-8CD2-5278-FE37-650D73BD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56" y="1459994"/>
            <a:ext cx="951372" cy="951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F8CC9E-C0D4-BE79-2DB2-90EE6EC3B6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124" y="1495942"/>
            <a:ext cx="72199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CF1B57-C2AB-8C95-820D-413B1E4AC7F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115" y="1906845"/>
            <a:ext cx="12541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69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2955E-6C1F-57A6-8CEA-67D6665A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197390"/>
            <a:ext cx="11440159" cy="503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вакансии в номинации «Я-педагог»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МОБУ Гимназия № 9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им. Н. Островского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Сочи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E24FBDE-A6E4-7A2F-98B7-7CF5306CC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67400"/>
              </p:ext>
            </p:extLst>
          </p:nvPr>
        </p:nvGraphicFramePr>
        <p:xfrm>
          <a:off x="2153920" y="1492884"/>
          <a:ext cx="4958080" cy="4394783"/>
        </p:xfrm>
        <a:graphic>
          <a:graphicData uri="http://schemas.openxmlformats.org/drawingml/2006/table">
            <a:tbl>
              <a:tblPr firstRow="1" firstCol="1" bandRow="1"/>
              <a:tblGrid>
                <a:gridCol w="691598">
                  <a:extLst>
                    <a:ext uri="{9D8B030D-6E8A-4147-A177-3AD203B41FA5}">
                      <a16:colId xmlns:a16="http://schemas.microsoft.com/office/drawing/2014/main" val="841510445"/>
                    </a:ext>
                  </a:extLst>
                </a:gridCol>
                <a:gridCol w="2876988">
                  <a:extLst>
                    <a:ext uri="{9D8B030D-6E8A-4147-A177-3AD203B41FA5}">
                      <a16:colId xmlns:a16="http://schemas.microsoft.com/office/drawing/2014/main" val="3147968239"/>
                    </a:ext>
                  </a:extLst>
                </a:gridCol>
                <a:gridCol w="1389494">
                  <a:extLst>
                    <a:ext uri="{9D8B030D-6E8A-4147-A177-3AD203B41FA5}">
                      <a16:colId xmlns:a16="http://schemas.microsoft.com/office/drawing/2014/main" val="2334163295"/>
                    </a:ext>
                  </a:extLst>
                </a:gridCol>
              </a:tblGrid>
              <a:tr h="7214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учителей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237416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11159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520847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704415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4203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английского языка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365163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122745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98293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040962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86939"/>
                  </a:ext>
                </a:extLst>
              </a:tr>
              <a:tr h="3607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93891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ADCF53-9CBE-621B-1E90-2C6D9A776F2B}"/>
              </a:ext>
            </a:extLst>
          </p:cNvPr>
          <p:cNvSpPr/>
          <p:nvPr/>
        </p:nvSpPr>
        <p:spPr>
          <a:xfrm>
            <a:off x="8148320" y="1402080"/>
            <a:ext cx="3271520" cy="43947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Администрацией г. Сочи осуществляется поддержка молодых учителей в форме предоставления социальной выплаты на оплату жилья по договору найма в размере 15.000 (пятнадцати) тысяч рублей ежемесячно.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91C8740-D7DD-ED19-708C-5095E3B6A66A}"/>
              </a:ext>
            </a:extLst>
          </p:cNvPr>
          <p:cNvSpPr/>
          <p:nvPr/>
        </p:nvSpPr>
        <p:spPr>
          <a:xfrm>
            <a:off x="7112000" y="2936240"/>
            <a:ext cx="1036320" cy="15341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8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C80D1-2A0A-8DE3-1FE7-3F143197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85630"/>
            <a:ext cx="11054079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вакансии в номинации «Я-педагог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Донбасса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D9B7E81-3B59-B32B-11AA-C656A983A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26772"/>
              </p:ext>
            </p:extLst>
          </p:nvPr>
        </p:nvGraphicFramePr>
        <p:xfrm>
          <a:off x="1643224" y="1366520"/>
          <a:ext cx="5255416" cy="4899104"/>
        </p:xfrm>
        <a:graphic>
          <a:graphicData uri="http://schemas.openxmlformats.org/drawingml/2006/table">
            <a:tbl>
              <a:tblPr firstRow="1" firstCol="1" bandRow="1"/>
              <a:tblGrid>
                <a:gridCol w="733072">
                  <a:extLst>
                    <a:ext uri="{9D8B030D-6E8A-4147-A177-3AD203B41FA5}">
                      <a16:colId xmlns:a16="http://schemas.microsoft.com/office/drawing/2014/main" val="604338219"/>
                    </a:ext>
                  </a:extLst>
                </a:gridCol>
                <a:gridCol w="3049521">
                  <a:extLst>
                    <a:ext uri="{9D8B030D-6E8A-4147-A177-3AD203B41FA5}">
                      <a16:colId xmlns:a16="http://schemas.microsoft.com/office/drawing/2014/main" val="1392938254"/>
                    </a:ext>
                  </a:extLst>
                </a:gridCol>
                <a:gridCol w="1472823">
                  <a:extLst>
                    <a:ext uri="{9D8B030D-6E8A-4147-A177-3AD203B41FA5}">
                      <a16:colId xmlns:a16="http://schemas.microsoft.com/office/drawing/2014/main" val="1698034677"/>
                    </a:ext>
                  </a:extLst>
                </a:gridCol>
              </a:tblGrid>
              <a:tr h="439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учителей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713898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739153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70578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географии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660886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712057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технологии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23136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английского языка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47466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немецкого языка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05988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018435"/>
                  </a:ext>
                </a:extLst>
              </a:tr>
              <a:tr h="28868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91553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012224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физ.культуры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790964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биологии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44720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химии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513922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ИЗО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53283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музыки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26827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Ассистент учителя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14159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401094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257228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969793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Дефектолог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4402" marR="64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69109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8D5929-1F0E-45A6-7217-A78AEE26BC2B}"/>
              </a:ext>
            </a:extLst>
          </p:cNvPr>
          <p:cNvSpPr/>
          <p:nvPr/>
        </p:nvSpPr>
        <p:spPr>
          <a:xfrm>
            <a:off x="7688424" y="1419304"/>
            <a:ext cx="3302000" cy="4719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Официальное трудоустройство молодых педагогов, студентов педагогического направления подготовки 3-4 курса с выплатой заработной платы от 45000 (сорока пяти) тысяч рублей.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8DBED87-4678-BAAA-C718-B593B220893A}"/>
              </a:ext>
            </a:extLst>
          </p:cNvPr>
          <p:cNvSpPr/>
          <p:nvPr/>
        </p:nvSpPr>
        <p:spPr>
          <a:xfrm>
            <a:off x="6898640" y="3108960"/>
            <a:ext cx="789784" cy="15951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7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D73A6-A7F7-4ED9-BAD5-534DBE19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75" y="223641"/>
            <a:ext cx="10394707" cy="6799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вакансии в номинации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команда» МБОУ СОШ № 60 – строительство нового корпуса опорной школы РАН в микрорайоне «ЮФУ-Западный»: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E03EEB0-C27F-B402-FC64-7CF91A9A24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0261165"/>
              </p:ext>
            </p:extLst>
          </p:nvPr>
        </p:nvGraphicFramePr>
        <p:xfrm>
          <a:off x="1494504" y="1238865"/>
          <a:ext cx="9026013" cy="5562959"/>
        </p:xfrm>
        <a:graphic>
          <a:graphicData uri="http://schemas.openxmlformats.org/drawingml/2006/table">
            <a:tbl>
              <a:tblPr firstRow="1" firstCol="1" bandRow="1"/>
              <a:tblGrid>
                <a:gridCol w="4913762">
                  <a:extLst>
                    <a:ext uri="{9D8B030D-6E8A-4147-A177-3AD203B41FA5}">
                      <a16:colId xmlns:a16="http://schemas.microsoft.com/office/drawing/2014/main" val="3462002548"/>
                    </a:ext>
                  </a:extLst>
                </a:gridCol>
                <a:gridCol w="2270945">
                  <a:extLst>
                    <a:ext uri="{9D8B030D-6E8A-4147-A177-3AD203B41FA5}">
                      <a16:colId xmlns:a16="http://schemas.microsoft.com/office/drawing/2014/main" val="52462558"/>
                    </a:ext>
                  </a:extLst>
                </a:gridCol>
                <a:gridCol w="1841306">
                  <a:extLst>
                    <a:ext uri="{9D8B030D-6E8A-4147-A177-3AD203B41FA5}">
                      <a16:colId xmlns:a16="http://schemas.microsoft.com/office/drawing/2014/main" val="3149645529"/>
                    </a:ext>
                  </a:extLst>
                </a:gridCol>
              </a:tblGrid>
              <a:tr h="91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штатных единиц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сдачи объекта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296848"/>
                  </a:ext>
                </a:extLst>
              </a:tr>
              <a:tr h="25465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94531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38030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80194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английского языка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08040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0457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285428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609872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биологии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26769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химии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587910"/>
                  </a:ext>
                </a:extLst>
              </a:tr>
              <a:tr h="339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 и обществознания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29973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географии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440716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ОБЖ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577932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технологии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101639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музыки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66304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ИЗО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106745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культуры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78791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947042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8" marR="41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033141"/>
                  </a:ext>
                </a:extLst>
              </a:tr>
            </a:tbl>
          </a:graphicData>
        </a:graphic>
      </p:graphicFrame>
      <p:sp>
        <p:nvSpPr>
          <p:cNvPr id="6" name="Объект 5">
            <a:extLst>
              <a:ext uri="{FF2B5EF4-FFF2-40B4-BE49-F238E27FC236}">
                <a16:creationId xmlns:a16="http://schemas.microsoft.com/office/drawing/2014/main" id="{AA6A51A7-BC09-47C7-857D-AA77F23777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67" y="2394910"/>
            <a:ext cx="5088713" cy="3300688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6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АА\Desktop\ПРАКТИКА\ПРАКТИКА АПП\2020-2021\ПЕД.ДЕСАНТ\фото\МАОУ 115.jpg">
            <a:extLst>
              <a:ext uri="{FF2B5EF4-FFF2-40B4-BE49-F238E27FC236}">
                <a16:creationId xmlns:a16="http://schemas.microsoft.com/office/drawing/2014/main" id="{1916A1BA-7100-470E-A9D4-683EEA256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736" r="1" b="2617"/>
          <a:stretch/>
        </p:blipFill>
        <p:spPr bwMode="auto">
          <a:xfrm>
            <a:off x="1" y="-1"/>
            <a:ext cx="5791144" cy="398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Содержимое 3" descr="C:\Users\ААА\Desktop\ПРАКТИКА\ПРАКТИКА АПП\2020-2021\ПЕД.ДЕСАНТ\фото\МБОУ школа 68.jpg">
            <a:extLst>
              <a:ext uri="{FF2B5EF4-FFF2-40B4-BE49-F238E27FC236}">
                <a16:creationId xmlns:a16="http://schemas.microsoft.com/office/drawing/2014/main" id="{0DBB438F-59C9-4425-B20D-59AEF825449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1667" r="19186" b="2"/>
          <a:stretch/>
        </p:blipFill>
        <p:spPr bwMode="auto">
          <a:xfrm>
            <a:off x="5914590" y="10"/>
            <a:ext cx="5791144" cy="3980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7A8F2-F8CE-43AA-B965-F600BDE6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7829"/>
            <a:ext cx="3373149" cy="160803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Очный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35164-5314-4EBE-ACCA-6AAA5BA7C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82" y="4267829"/>
            <a:ext cx="6635805" cy="16080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«Я-педагог»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4FEA4-0450-594E-5009-DD52761A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78303"/>
            <a:ext cx="10342880" cy="5767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Очный этап для конкурсантов номинации «Педагогическая команда»</a:t>
            </a:r>
          </a:p>
        </p:txBody>
      </p:sp>
      <p:pic>
        <p:nvPicPr>
          <p:cNvPr id="5" name="Объект 4" descr="Изображение выглядит как человек, группа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480870E4-FEDF-4EFB-6F08-87E7700A1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62" y="986241"/>
            <a:ext cx="3596788" cy="4444181"/>
          </a:xfrm>
        </p:spPr>
      </p:pic>
      <p:pic>
        <p:nvPicPr>
          <p:cNvPr id="7" name="Рисунок 6" descr="Изображение выглядит как человек, внутренний, п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FC48AD4-2564-13CA-BD85-8C0667F7C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7" y="1262953"/>
            <a:ext cx="5801032" cy="3689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72AE1-49F1-24E8-9DAA-E9B4240AC2C1}"/>
              </a:ext>
            </a:extLst>
          </p:cNvPr>
          <p:cNvSpPr txBox="1"/>
          <p:nvPr/>
        </p:nvSpPr>
        <p:spPr>
          <a:xfrm>
            <a:off x="1241753" y="5430422"/>
            <a:ext cx="5926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Психологической службы ЮФУ проведут тренинг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932C1-2269-8C35-2286-4C05DF89E6AB}"/>
              </a:ext>
            </a:extLst>
          </p:cNvPr>
          <p:cNvSpPr txBox="1"/>
          <p:nvPr/>
        </p:nvSpPr>
        <p:spPr>
          <a:xfrm>
            <a:off x="7457440" y="5654906"/>
            <a:ext cx="442976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молодых педагогов встраивается в педагогический состав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5162-11A6-4FDD-B5EB-F48E1FDE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0"/>
            <a:ext cx="4064718" cy="11519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заключения ЦД с победителями Конкурса </a:t>
            </a:r>
          </a:p>
        </p:txBody>
      </p:sp>
      <p:pic>
        <p:nvPicPr>
          <p:cNvPr id="5" name="Рисунок 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49715AF-FF29-4796-82A0-C5888E7E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472"/>
            <a:ext cx="5825775" cy="300867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тена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CE1DEB49-8234-D1BE-0992-02946F1B4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02" y="3567731"/>
            <a:ext cx="5351310" cy="300867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нутрен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8DB93461-EF64-0718-E890-7F07E141C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3415"/>
            <a:ext cx="3861988" cy="5220737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8187898E-691F-9485-57B5-139DAFDA16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0F524-C3DB-46F5-8F6F-6A735CE3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47" y="786711"/>
            <a:ext cx="693234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3 марта 2023 (понедельник) в 17.00 состоится презентация Конкурса на право заключения Целевого договора и трудоустройства по ссылке: </a:t>
            </a:r>
            <a:r>
              <a:rPr lang="en" dirty="0">
                <a:hlinkClick r:id="rId2"/>
              </a:rPr>
              <a:t>http://sfedu.ru/go/a365cc2d0111</a:t>
            </a:r>
            <a:r>
              <a:rPr lang="ru-RU" dirty="0"/>
              <a:t>  </a:t>
            </a:r>
            <a:br>
              <a:rPr lang="ru-RU" dirty="0"/>
            </a:br>
            <a:br>
              <a:rPr lang="en" dirty="0"/>
            </a:br>
            <a:r>
              <a:rPr lang="ru-RU" dirty="0"/>
              <a:t>Трансляция на </a:t>
            </a:r>
            <a:r>
              <a:rPr lang="en" dirty="0"/>
              <a:t>YouTube </a:t>
            </a:r>
            <a:r>
              <a:rPr lang="ru-RU" dirty="0"/>
              <a:t>по ссылке:</a:t>
            </a:r>
            <a:br>
              <a:rPr lang="ru-RU" dirty="0"/>
            </a:br>
            <a:r>
              <a:rPr lang="en" dirty="0">
                <a:hlinkClick r:id="rId3"/>
              </a:rPr>
              <a:t>https://www.youtube.com/@user-vf6ly4yc4k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1585A-D56F-7C40-9F87-8BD7E0DEC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53" y="735601"/>
            <a:ext cx="2664000" cy="266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7342DF-05A0-B045-8262-C1186DB84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53" y="4070865"/>
            <a:ext cx="2556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D8C4-BEAF-49F7-9B51-827CAECA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конкурса 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4FCED7-A4B5-408E-AE5B-7A9BB97624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19331"/>
            <a:ext cx="10822575" cy="4992363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взаимодействие с образовательными организациями;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осознание студентами социальной значимости профессий педагога, психолога;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реализация научного и творческого потенциала студентов;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раскрытие профессиональных способностей студентов к осуществлению образовательной деятельности;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стимулирование профессионального роста;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эффективного трудоустройства студентов и выпускников.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44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F213F-7010-4453-836E-327D046B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406864"/>
            <a:ext cx="10396882" cy="13149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проходит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01.03.23.-30.04.23 по двум трекам: </a:t>
            </a:r>
            <a:br>
              <a:rPr lang="ru-RU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55C610-2DF9-4319-9530-2C9A5E1E967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8622412"/>
              </p:ext>
            </p:extLst>
          </p:nvPr>
        </p:nvGraphicFramePr>
        <p:xfrm>
          <a:off x="897559" y="2296831"/>
          <a:ext cx="10394950" cy="370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0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01E24-B2CD-40E3-B268-2EBF900D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33145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может стать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иком конкурса: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6D09F-78A3-4641-8555-5C0713140B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770" y="1483414"/>
            <a:ext cx="4227729" cy="4945665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студенты программ бакалавриата и специалитета начиная со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курса (в номинации «Педагогическая команда»);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студенты программ бакалавриата и специалитета, начиная с третьего курса (в номинации «Я-Педагог»);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программ магистратуры и аспирантуры (в номинации «Я-Педагог»).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F13EBD-EFB9-5CC9-A6C4-C7CD0D1B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8262"/>
            <a:ext cx="68677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5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A89DC-BDAE-4AD4-9D09-E191B50D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473281"/>
            <a:ext cx="9712998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конкурса: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065E870-14DD-479D-B324-50D688D9C4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9566578"/>
              </p:ext>
            </p:extLst>
          </p:nvPr>
        </p:nvGraphicFramePr>
        <p:xfrm>
          <a:off x="1420238" y="1624519"/>
          <a:ext cx="9873575" cy="451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66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5E543-A93A-48AA-8565-8E898A71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54502-4E71-4DCA-989F-3F1630443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755" y="989814"/>
            <a:ext cx="10362752" cy="5495827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Регистрация на сайте и  подача заявок на участие в конкурсе 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.03.23г 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.03.23г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ссылке:</a:t>
            </a:r>
            <a:r>
              <a:rPr lang="ru-R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https://docs.google.com/forms/d/e/1FAIpQLSfPxH2-_5wyyg880CXAnCKYxy8qLYS2lUeKCiDmBVV2GYfqgA/viewform?usp=sharing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на сайте Образовательного кластера ЮФО до 20.03.2023г по ссылке:</a:t>
            </a:r>
            <a:r>
              <a:rPr lang="ru-RU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https://docs.google.com/forms/d/e/1FAIpQLSe9alcgTHgiSl2gDNWUtmR01hXzE0lyOFqIo-DSbtZVBUEitQ/viewform?usp=sharing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Написание и отправка мотивационного эссе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20.03.2023г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эд.почту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оргкомитета: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ldzheldochenko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sfedu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Пройти онлайн-тестирование на определение уровня сформированности профессиональных качеств 	с21.03.23г 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.03.2023г, ссылка будет направлена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почту конкурсанта;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мотивационного эссе 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тестирования 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.04.23г по 05.04.2023г;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перечня участников, успешно выполнивших все задания и допущенных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участию в следующем этапе конкурса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06.04.2023г;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Рассылка результатов заочного этапа конкурсного отбора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эл.почту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победителей заочного этапа до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.04.2023г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0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14BAA-5D6F-4DB8-A798-82231694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11" y="0"/>
            <a:ext cx="10396882" cy="79692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заявки</a:t>
            </a:r>
            <a:r>
              <a:rPr lang="ru-RU" sz="1800" dirty="0"/>
              <a:t>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88133FA-A312-A6A9-523F-EC6B899BC8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4689206"/>
              </p:ext>
            </p:extLst>
          </p:nvPr>
        </p:nvGraphicFramePr>
        <p:xfrm>
          <a:off x="639097" y="383458"/>
          <a:ext cx="11100617" cy="7222517"/>
        </p:xfrm>
        <a:graphic>
          <a:graphicData uri="http://schemas.openxmlformats.org/drawingml/2006/table">
            <a:tbl>
              <a:tblPr firstRow="1" firstCol="1" bandRow="1"/>
              <a:tblGrid>
                <a:gridCol w="2042945">
                  <a:extLst>
                    <a:ext uri="{9D8B030D-6E8A-4147-A177-3AD203B41FA5}">
                      <a16:colId xmlns:a16="http://schemas.microsoft.com/office/drawing/2014/main" val="1915441922"/>
                    </a:ext>
                  </a:extLst>
                </a:gridCol>
                <a:gridCol w="2012976">
                  <a:extLst>
                    <a:ext uri="{9D8B030D-6E8A-4147-A177-3AD203B41FA5}">
                      <a16:colId xmlns:a16="http://schemas.microsoft.com/office/drawing/2014/main" val="3056382780"/>
                    </a:ext>
                  </a:extLst>
                </a:gridCol>
                <a:gridCol w="4006530">
                  <a:extLst>
                    <a:ext uri="{9D8B030D-6E8A-4147-A177-3AD203B41FA5}">
                      <a16:colId xmlns:a16="http://schemas.microsoft.com/office/drawing/2014/main" val="3856383483"/>
                    </a:ext>
                  </a:extLst>
                </a:gridCol>
                <a:gridCol w="3038166">
                  <a:extLst>
                    <a:ext uri="{9D8B030D-6E8A-4147-A177-3AD203B41FA5}">
                      <a16:colId xmlns:a16="http://schemas.microsoft.com/office/drawing/2014/main" val="855441951"/>
                    </a:ext>
                  </a:extLst>
                </a:gridCol>
              </a:tblGrid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35022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99430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327691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24007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программы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732792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57335"/>
                  </a:ext>
                </a:extLst>
              </a:tr>
              <a:tr h="55868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педагогического работника, на которую подается заявка (согласно перечню вакансий)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363776"/>
                  </a:ext>
                </a:extLst>
              </a:tr>
              <a:tr h="530487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«Я-Педагог»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г. Сочи</a:t>
                      </a: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475686"/>
                  </a:ext>
                </a:extLst>
              </a:tr>
              <a:tr h="280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«Я-Педагог»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г. Владивостока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646700"/>
                  </a:ext>
                </a:extLst>
              </a:tr>
              <a:tr h="53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«Я-Педагог»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Донбасса</a:t>
                      </a:r>
                      <a:endParaRPr lang="ru-RU" sz="1600" dirty="0"/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80670"/>
                  </a:ext>
                </a:extLst>
              </a:tr>
              <a:tr h="558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«Я-Педагог»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г. Ростова-на-Дону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434554"/>
                  </a:ext>
                </a:extLst>
              </a:tr>
              <a:tr h="558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Ростовской области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2499"/>
                  </a:ext>
                </a:extLst>
              </a:tr>
              <a:tr h="475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«Педагогическая команда»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Опорная школа РАН,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61409"/>
                  </a:ext>
                </a:extLst>
              </a:tr>
              <a:tr h="26308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организации, в которой планируется трудоустройство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11037"/>
                  </a:ext>
                </a:extLst>
              </a:tr>
              <a:tr h="5586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трудоустройства (2023,2024) - выбирается в соответствии с нормативными сроками освоения образовательной программы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72330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21033"/>
                  </a:ext>
                </a:extLst>
              </a:tr>
              <a:tr h="336046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2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1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A5FC171-5EF1-470A-B19B-DB937973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D68EE7-6E6F-4168-83FE-BCDDC20F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8C7C522-2CA3-4927-812D-9F1AC9FF8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95459CF-DC15-4960-B065-B8C71F25B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4D5D9080-6901-48E6-B2A9-DA3090880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A2BD6BF-BDB9-43A3-B792-B7B26CC6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96208F4-D505-4A68-BEDF-E96961846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BB5AC3B-3C17-491B-9140-0261A64C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C3FE957-2461-4A04-9808-804832D2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E7D39AF-E43F-4198-A96B-0C6F6879B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2163D5F0-0E60-477F-81E5-926E3D2C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A971080-800C-4323-A282-9C7F0C275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8BEDE905-174F-4921-8707-372BD09E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DFEA88C-59D1-4353-9ABE-DA583860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C4B20-97C2-454E-80B1-1A26FC71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230544"/>
            <a:ext cx="9885430" cy="4493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номинации «Я-педагог» в г.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8D5B2B-7539-4692-96C7-956FDD481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1F56A0F-589B-4CE8-ACA8-16FF7B1E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0617EF01-C9DD-49D3-8908-08A76FA76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A12BC412-C80D-4F01-BD6C-35A065C6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D66FC409-A644-41DE-AF06-C7D374CF8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72E31667-996B-4BEB-AA28-B7BA46346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B5286DA5-36AF-465E-8B17-EE32FCB5C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EF5BC6ED-F1E5-43AF-9DC4-53919898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871659D-02E2-4544-8225-DA9A0D3FE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0741C423-01DC-43E6-B41E-EB37934C2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AEB1085C-0035-4E7D-A905-DB7603D9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41C9FE3F-7AEF-4142-9E70-1AAB92A99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07FA83E8-0042-4D3D-87A1-FDE325C51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685D77DF-610F-4D0F-A3D2-4FBBC966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513384B-399F-47B1-9ABD-172607AA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49DAD-FB32-F4D0-641D-A664A6593E2E}"/>
              </a:ext>
            </a:extLst>
          </p:cNvPr>
          <p:cNvSpPr txBox="1"/>
          <p:nvPr/>
        </p:nvSpPr>
        <p:spPr>
          <a:xfrm>
            <a:off x="3043084" y="3246792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17C2E4-4BB1-CBD8-DDB8-A6C602AE5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11278"/>
              </p:ext>
            </p:extLst>
          </p:nvPr>
        </p:nvGraphicFramePr>
        <p:xfrm>
          <a:off x="1615142" y="995317"/>
          <a:ext cx="4755875" cy="5429971"/>
        </p:xfrm>
        <a:graphic>
          <a:graphicData uri="http://schemas.openxmlformats.org/drawingml/2006/table">
            <a:tbl>
              <a:tblPr firstRow="1" firstCol="1" bandRow="1"/>
              <a:tblGrid>
                <a:gridCol w="1961875">
                  <a:extLst>
                    <a:ext uri="{9D8B030D-6E8A-4147-A177-3AD203B41FA5}">
                      <a16:colId xmlns:a16="http://schemas.microsoft.com/office/drawing/2014/main" val="2723384655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3507730160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3846903579"/>
                    </a:ext>
                  </a:extLst>
                </a:gridCol>
              </a:tblGrid>
              <a:tr h="2649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10634"/>
                  </a:ext>
                </a:extLst>
              </a:tr>
              <a:tr h="275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№ 64»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  <a:endParaRPr lang="ru-RU" sz="120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357949"/>
                  </a:ext>
                </a:extLst>
              </a:tr>
              <a:tr h="294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№ 64»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54084"/>
                  </a:ext>
                </a:extLst>
              </a:tr>
              <a:tr h="462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№ 64»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20684"/>
                  </a:ext>
                </a:extLst>
              </a:tr>
              <a:tr h="268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№ 64»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20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910427"/>
                  </a:ext>
                </a:extLst>
              </a:tr>
              <a:tr h="252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№ 64»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учитель - дефектолог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61986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«Школа № 64»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учитель - логопед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72550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 83»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45302"/>
                  </a:ext>
                </a:extLst>
              </a:tr>
              <a:tr h="285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«Школа № 83»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информатики 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311969"/>
                  </a:ext>
                </a:extLst>
              </a:tr>
              <a:tr h="285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«Школа № 83»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 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75646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«Классический лицей № 1»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921723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«Классический лицей № 1»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истории и обществознания</a:t>
                      </a:r>
                      <a:endParaRPr lang="ru-RU" sz="120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909508"/>
                  </a:ext>
                </a:extLst>
              </a:tr>
              <a:tr h="403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«Классический лицей № 1»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20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996926"/>
                  </a:ext>
                </a:extLst>
              </a:tr>
              <a:tr h="482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экономический № 14»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20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4387"/>
                  </a:ext>
                </a:extLst>
              </a:tr>
              <a:tr h="738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«Юридическая гимназия № 9 имени М.М. Сперанского»</a:t>
                      </a: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 дошкольного уровня</a:t>
                      </a:r>
                      <a:endParaRPr lang="ru-RU" sz="1200" dirty="0"/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46" marR="3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6973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F63A5CA-0E20-ABF3-619D-A73AF6CD9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06815"/>
              </p:ext>
            </p:extLst>
          </p:nvPr>
        </p:nvGraphicFramePr>
        <p:xfrm>
          <a:off x="6623398" y="991355"/>
          <a:ext cx="5323841" cy="3922657"/>
        </p:xfrm>
        <a:graphic>
          <a:graphicData uri="http://schemas.openxmlformats.org/drawingml/2006/table">
            <a:tbl>
              <a:tblPr firstRow="1" firstCol="1" bandRow="1"/>
              <a:tblGrid>
                <a:gridCol w="1910080">
                  <a:extLst>
                    <a:ext uri="{9D8B030D-6E8A-4147-A177-3AD203B41FA5}">
                      <a16:colId xmlns:a16="http://schemas.microsoft.com/office/drawing/2014/main" val="2804274712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266587258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1120071126"/>
                    </a:ext>
                  </a:extLst>
                </a:gridCol>
              </a:tblGrid>
              <a:tr h="2009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534690"/>
                  </a:ext>
                </a:extLst>
              </a:tr>
              <a:tr h="380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 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истории и обществознания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47398"/>
                  </a:ext>
                </a:extLst>
              </a:tr>
              <a:tr h="231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 47»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266074"/>
                  </a:ext>
                </a:extLst>
              </a:tr>
              <a:tr h="380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«Школа № 80»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96055"/>
                  </a:ext>
                </a:extLst>
              </a:tr>
              <a:tr h="1810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80196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«Лицей №33»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36647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«Гимназия № 36»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8270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«Школа № 39»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английского языка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4630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 Школа № 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3231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 Школа № 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80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 Школа № 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28441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 Школа № 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76496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 Школа № 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учитель истории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87604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№78»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895350" algn="l"/>
                          <a:tab pos="944245" algn="ctr"/>
                        </a:tabLs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7123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№78»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русского языка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895350" algn="l"/>
                          <a:tab pos="944245" algn="ctr"/>
                        </a:tabLs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6832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№78»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895350" algn="l"/>
                          <a:tab pos="944245" algn="ctr"/>
                        </a:tabLs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8184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№78»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учитель- логопед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895350" algn="l"/>
                          <a:tab pos="944245" algn="ctr"/>
                        </a:tabLs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 Полужирный" panose="0202080307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786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C665D00-DBD9-4981-FDCD-ADCBD68BF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27991"/>
              </p:ext>
            </p:extLst>
          </p:nvPr>
        </p:nvGraphicFramePr>
        <p:xfrm>
          <a:off x="6625681" y="4930670"/>
          <a:ext cx="5321558" cy="1573679"/>
        </p:xfrm>
        <a:graphic>
          <a:graphicData uri="http://schemas.openxmlformats.org/drawingml/2006/table">
            <a:tbl>
              <a:tblPr firstRow="1" firstCol="1" bandRow="1"/>
              <a:tblGrid>
                <a:gridCol w="1887476">
                  <a:extLst>
                    <a:ext uri="{9D8B030D-6E8A-4147-A177-3AD203B41FA5}">
                      <a16:colId xmlns:a16="http://schemas.microsoft.com/office/drawing/2014/main" val="213113369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815591464"/>
                    </a:ext>
                  </a:extLst>
                </a:gridCol>
                <a:gridCol w="1026162">
                  <a:extLst>
                    <a:ext uri="{9D8B030D-6E8A-4147-A177-3AD203B41FA5}">
                      <a16:colId xmlns:a16="http://schemas.microsoft.com/office/drawing/2014/main" val="1638192294"/>
                    </a:ext>
                  </a:extLst>
                </a:gridCol>
              </a:tblGrid>
              <a:tr h="249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Ворошиловский район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26586"/>
                  </a:ext>
                </a:extLst>
              </a:tr>
              <a:tr h="22066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"Школа № 3"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946255"/>
                  </a:ext>
                </a:extLst>
              </a:tr>
              <a:tr h="220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педагог-организатор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823443"/>
                  </a:ext>
                </a:extLst>
              </a:tr>
              <a:tr h="220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16810"/>
                  </a:ext>
                </a:extLst>
              </a:tr>
              <a:tr h="220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43658"/>
                  </a:ext>
                </a:extLst>
              </a:tr>
              <a:tr h="22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"Школа № 30"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54387"/>
                  </a:ext>
                </a:extLst>
              </a:tr>
              <a:tr h="220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 34"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14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10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E91960-FF19-6F6A-E161-5FF5E8BCC6D3}"/>
              </a:ext>
            </a:extLst>
          </p:cNvPr>
          <p:cNvSpPr/>
          <p:nvPr/>
        </p:nvSpPr>
        <p:spPr>
          <a:xfrm>
            <a:off x="7355840" y="965200"/>
            <a:ext cx="4693920" cy="5728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DF159-8BE7-ACFF-8C36-AC18EB6A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65" y="268510"/>
            <a:ext cx="8911687" cy="6052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вакансии в номинации «Я-педагог» в г. Владивостоке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62BA27-0798-E20B-2C02-85622548C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861067"/>
              </p:ext>
            </p:extLst>
          </p:nvPr>
        </p:nvGraphicFramePr>
        <p:xfrm>
          <a:off x="809309" y="1178560"/>
          <a:ext cx="5774371" cy="5515011"/>
        </p:xfrm>
        <a:graphic>
          <a:graphicData uri="http://schemas.openxmlformats.org/drawingml/2006/table">
            <a:tbl>
              <a:tblPr firstRow="1" firstCol="1" bandRow="1"/>
              <a:tblGrid>
                <a:gridCol w="240304">
                  <a:extLst>
                    <a:ext uri="{9D8B030D-6E8A-4147-A177-3AD203B41FA5}">
                      <a16:colId xmlns:a16="http://schemas.microsoft.com/office/drawing/2014/main" val="1469129938"/>
                    </a:ext>
                  </a:extLst>
                </a:gridCol>
                <a:gridCol w="1663107">
                  <a:extLst>
                    <a:ext uri="{9D8B030D-6E8A-4147-A177-3AD203B41FA5}">
                      <a16:colId xmlns:a16="http://schemas.microsoft.com/office/drawing/2014/main" val="2843215808"/>
                    </a:ext>
                  </a:extLst>
                </a:gridCol>
                <a:gridCol w="3870960">
                  <a:extLst>
                    <a:ext uri="{9D8B030D-6E8A-4147-A177-3AD203B41FA5}">
                      <a16:colId xmlns:a16="http://schemas.microsoft.com/office/drawing/2014/main" val="999556512"/>
                    </a:ext>
                  </a:extLst>
                </a:gridCol>
              </a:tblGrid>
              <a:tr h="131307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педагогического работника в соответствии с предметной областью   </a:t>
                      </a: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образовательных организаций по городу Владивостоку в которых открыты вакансии с 01.09.2023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93740"/>
                  </a:ext>
                </a:extLst>
              </a:tr>
              <a:tr h="473212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английского языка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№11,  44, МБОУ НОШ № 10, 68, 52, 70, 56, Лицей № 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498576"/>
                  </a:ext>
                </a:extLst>
              </a:tr>
              <a:tr h="481828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русского языка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№38, 66, 57, 44,  78, 43, 72, 33, 2,  64, 68, 79, 56, 71, 47, Лицей № 3, Гимназия № 2,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716215"/>
                  </a:ext>
                </a:extLst>
              </a:tr>
              <a:tr h="63677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83, 11, 7, 53, 23, 78, 32, 43, 72, 2, 64, 53, 22, 47, 14, 25, 33, 21, 60, 61, 63, 62, 59, 74,78, 47, 66, Лицей № 3, Гимназия № 2,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38715"/>
                  </a:ext>
                </a:extLst>
              </a:tr>
              <a:tr h="630949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83, 11, 38, 7, 53, 44, 77, 53, 22, 17, 59, 25, 60, 48, 53, 72, 79, 62, 68, 66, 14, 16, 18, 17 , 39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79752"/>
                  </a:ext>
                </a:extLst>
              </a:tr>
              <a:tr h="636771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 40, 11, 14, 44, 32, 25, 79, 53, 47, 47, 48, 59, 61, 63, 64, 68, 70, 71, 72, 79, 51, Лицей №3, Гимназия № 2,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336380"/>
                  </a:ext>
                </a:extLst>
              </a:tr>
              <a:tr h="277599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химии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 11, 66, 51, 14, 33, 80,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283675"/>
                  </a:ext>
                </a:extLst>
              </a:tr>
              <a:tr h="26523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географии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 61,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762864"/>
                  </a:ext>
                </a:extLst>
              </a:tr>
              <a:tr h="473212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2, 40, 14, 18, 25, 27, 45,. 48, 47, 50, 52, 70, 79.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2" marR="5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1039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9A95D0-BE78-85A3-35AF-45C7BEEFEF0C}"/>
              </a:ext>
            </a:extLst>
          </p:cNvPr>
          <p:cNvSpPr txBox="1"/>
          <p:nvPr/>
        </p:nvSpPr>
        <p:spPr>
          <a:xfrm>
            <a:off x="7355840" y="965200"/>
            <a:ext cx="4693920" cy="5547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Заработная плата составляет от 30 до 55 тысяч рублей, отпуск 64 календарных дня. Меры поддержки: оклад за ставку 23000 ₽, а также дальневосточный коэффициент в размере 10 % каждые полгода от оклада (через 1,5 года – 30%);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Единовременная компенсация стоимости проезда педагогам из других субъектов РФ к новому постоянному месту работы в МБОУ г. Владивостока.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Меры социальной поддержки молодым специалистам, работающим в муниципальных образовательных организациях: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единовременная денежная выплата в размере от 250 000 руб. до 350 000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 в зависимости от уровня образования и наличия диплома с отличием;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ежемесячная денежная выплата в размере 10 000 руб. до достижения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трехлетнего стажа работы в образовательной организации.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«Дальневосточная ипотека» под 2% годовых (стаж от 5 лет).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Функционирует жилье коммерческого найма.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6.Функционирует «Школа молодого специалиста», оказывающая методическую помощь в преодолении профессиональных затруднений и дефицитов в профессиональном становлении учителя.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791EBA3-E671-3768-4BAB-26D8F039CDC4}"/>
              </a:ext>
            </a:extLst>
          </p:cNvPr>
          <p:cNvSpPr/>
          <p:nvPr/>
        </p:nvSpPr>
        <p:spPr>
          <a:xfrm>
            <a:off x="6583680" y="2956560"/>
            <a:ext cx="751841" cy="2133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514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661</TotalTime>
  <Words>1852</Words>
  <Application>Microsoft Macintosh PowerPoint</Application>
  <PresentationFormat>Широкоэкранный</PresentationFormat>
  <Paragraphs>404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Times New Roman Полужирный</vt:lpstr>
      <vt:lpstr>Wingdings 3</vt:lpstr>
      <vt:lpstr>Легкий дым</vt:lpstr>
      <vt:lpstr>МИНОБРНАУКИ РОССИЙСКОЙ ФЕДЕРАЦИИ Федеральное государственное автономное образовательное  Учреждение высшего образования «ЮЖНЫЙ ФЕДЕРАЛЬНЫЙ УНИВЕРСИТЕТ» Академия психологии и педагогики</vt:lpstr>
      <vt:lpstr>Цель конкурса :</vt:lpstr>
      <vt:lpstr>Конкурс проходит с 01.03.23.-30.04.23 по двум трекам:  </vt:lpstr>
      <vt:lpstr>Кто может стать участником конкурса:</vt:lpstr>
      <vt:lpstr>Этапы конкурса:</vt:lpstr>
      <vt:lpstr>Заочный этап:</vt:lpstr>
      <vt:lpstr>Форма заявки:</vt:lpstr>
      <vt:lpstr>Конкурсные вакансии в номинации «Я-педагог» в г. Ростове-на-Дону:</vt:lpstr>
      <vt:lpstr>Конкурсные вакансии в номинации «Я-педагог» в г. Владивостоке</vt:lpstr>
      <vt:lpstr>Конкурсные вакансии в номинации «Я-педагог»  в МОБУ Гимназия № 9 им. Н. Островского г. Сочи</vt:lpstr>
      <vt:lpstr>Конкурсные вакансии в номинации «Я-педагог»  в образовательных организациях Донбасса </vt:lpstr>
      <vt:lpstr>Конкурсные вакансии в номинации  «Педагогическая команда» МБОУ СОШ № 60 – строительство нового корпуса опорной школы РАН в микрорайоне «ЮФУ-Западный»:</vt:lpstr>
      <vt:lpstr>Очный этап:</vt:lpstr>
      <vt:lpstr>Очный этап для конкурсантов номинации «Педагогическая команда»</vt:lpstr>
      <vt:lpstr>Церемония заключения ЦД с победителями Конкурса </vt:lpstr>
      <vt:lpstr>3 марта 2023 (понедельник) в 17.00 состоится презентация Конкурса на право заключения Целевого договора и трудоустройства по ссылке: http://sfedu.ru/go/a365cc2d0111    Трансляция на YouTube по ссылке: https://www.youtube.com/@user-vf6ly4yc4k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МЕЖДУНАРОДНЫЙ НАУЧНО-ОБРАЗОВАТЕЛЬНЫЙ ФОРУМ «МИССИЯ УНИВЕРСИТЕТСКОГО ПЕДАГОГИЧЕСКОГО ОБРАЗОВАНИЯ В XXI ВЕКЕ» </dc:title>
  <dc:creator>Желдоченко Людмила Дмитриевна</dc:creator>
  <cp:lastModifiedBy>Кирик Владимир Александрович</cp:lastModifiedBy>
  <cp:revision>4</cp:revision>
  <dcterms:created xsi:type="dcterms:W3CDTF">2021-09-22T07:47:20Z</dcterms:created>
  <dcterms:modified xsi:type="dcterms:W3CDTF">2023-03-13T09:36:30Z</dcterms:modified>
</cp:coreProperties>
</file>