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38FD-6CE4-4D07-BD8E-D8AC7E0A839B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4B72-76C5-41DB-8413-B20565294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38FD-6CE4-4D07-BD8E-D8AC7E0A839B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4B72-76C5-41DB-8413-B20565294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38FD-6CE4-4D07-BD8E-D8AC7E0A839B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4B72-76C5-41DB-8413-B20565294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38FD-6CE4-4D07-BD8E-D8AC7E0A839B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4B72-76C5-41DB-8413-B20565294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38FD-6CE4-4D07-BD8E-D8AC7E0A839B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4B72-76C5-41DB-8413-B20565294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38FD-6CE4-4D07-BD8E-D8AC7E0A839B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4B72-76C5-41DB-8413-B20565294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38FD-6CE4-4D07-BD8E-D8AC7E0A839B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4B72-76C5-41DB-8413-B20565294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38FD-6CE4-4D07-BD8E-D8AC7E0A839B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4B72-76C5-41DB-8413-B20565294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38FD-6CE4-4D07-BD8E-D8AC7E0A839B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4B72-76C5-41DB-8413-B205652940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38FD-6CE4-4D07-BD8E-D8AC7E0A839B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4B72-76C5-41DB-8413-B2056529404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38FD-6CE4-4D07-BD8E-D8AC7E0A839B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F4B72-76C5-41DB-8413-B2056529404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2EF4B72-76C5-41DB-8413-B2056529404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4F538FD-6CE4-4D07-BD8E-D8AC7E0A839B}" type="datetimeFigureOut">
              <a:rPr lang="ru-RU" smtClean="0"/>
              <a:t>24.10.2016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828" y="2060848"/>
            <a:ext cx="7543800" cy="3674095"/>
          </a:xfrm>
        </p:spPr>
        <p:txBody>
          <a:bodyPr/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</a:t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«Клинико-психологические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личности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больного»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56403" y="381983"/>
            <a:ext cx="50405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Проектная деятельность кафедры </a:t>
            </a:r>
          </a:p>
          <a:p>
            <a:pPr algn="ctr"/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психофизиологии и клинической психологии АПП ЮФУ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7" name="Picture 2" descr="C:\Users\Ира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0439" y="332656"/>
            <a:ext cx="883289" cy="14220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828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7620000" cy="1143000"/>
          </a:xfrm>
        </p:spPr>
        <p:txBody>
          <a:bodyPr/>
          <a:lstStyle/>
          <a:p>
            <a:pPr algn="ctr"/>
            <a:r>
              <a:rPr lang="ru-RU" b="1" dirty="0"/>
              <a:t>Цель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564904"/>
            <a:ext cx="7620000" cy="1540768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ознакомление студентов с особенностями изучения личности больного в клинической психологии, психиатрии и наркологии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64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/>
              <a:t>Основные исследовательские направления проекта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539552" y="1950386"/>
            <a:ext cx="7488832" cy="4142910"/>
            <a:chOff x="684212" y="1371600"/>
            <a:chExt cx="10972800" cy="40386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84212" y="3124200"/>
              <a:ext cx="2512423" cy="9144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ru-RU" sz="1200" b="1" dirty="0" err="1" smtClean="0">
                  <a:solidFill>
                    <a:srgbClr val="000000"/>
                  </a:solidFill>
                  <a:latin typeface="+mj-lt"/>
                </a:rPr>
                <a:t>Психосоматика</a:t>
              </a:r>
              <a:endParaRPr lang="ru-RU" sz="1200" dirty="0">
                <a:latin typeface="+mj-lt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877389" y="3276600"/>
              <a:ext cx="2512423" cy="9144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lvl="0" indent="-1714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ru-RU" sz="1200" b="1" dirty="0" smtClean="0">
                  <a:solidFill>
                    <a:srgbClr val="000000"/>
                  </a:solidFill>
                  <a:latin typeface="+mj-lt"/>
                </a:rPr>
                <a:t>Наркология</a:t>
              </a:r>
            </a:p>
            <a:p>
              <a:pPr algn="ctr"/>
              <a:endParaRPr lang="ru-RU" sz="1200" dirty="0">
                <a:latin typeface="+mj-lt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9144589" y="3124200"/>
              <a:ext cx="2512423" cy="9144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b="1" dirty="0" smtClean="0">
                  <a:solidFill>
                    <a:srgbClr val="000000"/>
                  </a:solidFill>
                  <a:latin typeface="+mj-lt"/>
                </a:rPr>
                <a:t>Патопсихология</a:t>
              </a:r>
              <a:endParaRPr lang="ru-RU" sz="1200" b="1" dirty="0">
                <a:latin typeface="+mj-lt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295989" y="4495800"/>
              <a:ext cx="2512423" cy="9144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ru-RU" sz="1200" b="1" dirty="0" smtClean="0">
                  <a:solidFill>
                    <a:srgbClr val="000000"/>
                  </a:solidFill>
                  <a:latin typeface="+mj-lt"/>
                </a:rPr>
                <a:t>Нейропсихология</a:t>
              </a:r>
              <a:endParaRPr lang="ru-RU" sz="1200" dirty="0">
                <a:latin typeface="+mj-lt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189412" y="4495800"/>
              <a:ext cx="4038600" cy="9144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ru-RU" sz="1200" b="1" dirty="0">
                  <a:solidFill>
                    <a:srgbClr val="000000"/>
                  </a:solidFill>
                  <a:latin typeface="+mj-lt"/>
                </a:rPr>
                <a:t>Клинико-психологические аспекты расстройств личности</a:t>
              </a:r>
              <a:endParaRPr lang="ru-RU" sz="1200" dirty="0">
                <a:latin typeface="+mj-lt"/>
              </a:endParaRPr>
            </a:p>
            <a:p>
              <a:pPr algn="ctr"/>
              <a:endParaRPr lang="ru-RU" sz="1200" dirty="0">
                <a:latin typeface="+mj-lt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611189" y="4495800"/>
              <a:ext cx="2512423" cy="9144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b="1" dirty="0">
                  <a:solidFill>
                    <a:srgbClr val="000000"/>
                  </a:solidFill>
                  <a:latin typeface="+mj-lt"/>
                </a:rPr>
                <a:t>Судебно-психологическая экспертиза</a:t>
              </a:r>
              <a:endParaRPr lang="ru-RU" sz="1200" b="1" dirty="0">
                <a:latin typeface="+mj-lt"/>
              </a:endParaRPr>
            </a:p>
          </p:txBody>
        </p:sp>
        <p:cxnSp>
          <p:nvCxnSpPr>
            <p:cNvPr id="11" name="Прямая со стрелкой 10"/>
            <p:cNvCxnSpPr>
              <a:stCxn id="16" idx="1"/>
              <a:endCxn id="5" idx="0"/>
            </p:cNvCxnSpPr>
            <p:nvPr/>
          </p:nvCxnSpPr>
          <p:spPr>
            <a:xfrm flipH="1">
              <a:off x="1940424" y="1905000"/>
              <a:ext cx="1639388" cy="1219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>
              <a:stCxn id="16" idx="2"/>
              <a:endCxn id="8" idx="0"/>
            </p:cNvCxnSpPr>
            <p:nvPr/>
          </p:nvCxnSpPr>
          <p:spPr>
            <a:xfrm flipH="1">
              <a:off x="2552201" y="2438400"/>
              <a:ext cx="3580311" cy="2057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>
              <a:stCxn id="16" idx="2"/>
              <a:endCxn id="6" idx="0"/>
            </p:cNvCxnSpPr>
            <p:nvPr/>
          </p:nvCxnSpPr>
          <p:spPr>
            <a:xfrm>
              <a:off x="6132512" y="2438400"/>
              <a:ext cx="1089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>
              <a:stCxn id="16" idx="2"/>
              <a:endCxn id="10" idx="0"/>
            </p:cNvCxnSpPr>
            <p:nvPr/>
          </p:nvCxnSpPr>
          <p:spPr>
            <a:xfrm>
              <a:off x="6132512" y="2438400"/>
              <a:ext cx="3734889" cy="2057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>
              <a:stCxn id="16" idx="3"/>
              <a:endCxn id="7" idx="0"/>
            </p:cNvCxnSpPr>
            <p:nvPr/>
          </p:nvCxnSpPr>
          <p:spPr>
            <a:xfrm>
              <a:off x="8685212" y="1905000"/>
              <a:ext cx="1715589" cy="1219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>
              <a:off x="3579812" y="1371600"/>
              <a:ext cx="5105400" cy="10668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rgbClr val="000000"/>
                  </a:solidFill>
                  <a:latin typeface="+mj-lt"/>
                </a:rPr>
                <a:t>Клинико-психологические особенности личности больного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697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761999"/>
            <a:ext cx="748883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98738"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0000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2598738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Труфанова </a:t>
            </a:r>
            <a:r>
              <a:rPr lang="ru-RU" sz="2000" b="1" dirty="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Ольга Константиновна - </a:t>
            </a:r>
            <a:r>
              <a:rPr lang="ru-RU" sz="2000" dirty="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кандидат психологических наук, доцент</a:t>
            </a:r>
            <a:r>
              <a:rPr lang="ru-RU" sz="2000" dirty="0" smtClean="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en-US" sz="2000" dirty="0" smtClean="0">
              <a:solidFill>
                <a:srgbClr val="000000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</a:rPr>
              <a:t>•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</a:rPr>
              <a:t>	Проблема нарушений личности в психиатрии.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Georgia" pitchFamily="18" charset="0"/>
              </a:rPr>
              <a:t>•	Психологические трактовки нормы и патологии личности.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Georgia" pitchFamily="18" charset="0"/>
              </a:rPr>
              <a:t>•	Квалификация нарушений личности по МКБ 10.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Georgia" pitchFamily="18" charset="0"/>
              </a:rPr>
              <a:t>•	Взаимосвязь нарушений личности и употребления </a:t>
            </a:r>
            <a:r>
              <a:rPr lang="ru-RU" dirty="0" err="1">
                <a:solidFill>
                  <a:srgbClr val="000000"/>
                </a:solidFill>
                <a:latin typeface="Georgia" pitchFamily="18" charset="0"/>
              </a:rPr>
              <a:t>психоактивных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</a:rPr>
              <a:t> веществ.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Georgia" pitchFamily="18" charset="0"/>
              </a:rPr>
              <a:t>•	Суицидальное поведение и нарушения личности.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Georgia" pitchFamily="18" charset="0"/>
              </a:rPr>
              <a:t>•	Личность и неврозы.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latin typeface="Georgia" pitchFamily="18" charset="0"/>
              </a:rPr>
              <a:t>•	Методики психодиагностики расстройств личности.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3039545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1"/>
                </a:solidFill>
                <a:latin typeface="Times New Roman" pitchFamily="18" charset="0"/>
                <a:ea typeface="+mj-ea"/>
                <a:cs typeface="+mj-cs"/>
              </a:rPr>
              <a:t>Темы проектов:</a:t>
            </a:r>
          </a:p>
        </p:txBody>
      </p:sp>
      <p:pic>
        <p:nvPicPr>
          <p:cNvPr id="6" name="Picture 2" descr="http://app.sfedu.ru/sites/default/files/sotr_photo/trufanov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59" y="761998"/>
            <a:ext cx="2128838" cy="2128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96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2659" y="761999"/>
            <a:ext cx="7785765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39963"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0000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2239963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Дунаев </a:t>
            </a:r>
            <a:r>
              <a:rPr lang="ru-RU" sz="2400" b="1" dirty="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Александр Георгиевич  – </a:t>
            </a:r>
            <a:r>
              <a:rPr lang="ru-RU" sz="2400" dirty="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кандидат психологических наук,  старший </a:t>
            </a:r>
            <a:r>
              <a:rPr lang="ru-RU" sz="2400" dirty="0" smtClean="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преподаватель</a:t>
            </a: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0000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•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Психофизиологические 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и психологические особенности психических и наркологических заболеваний.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•Применение </a:t>
            </a:r>
            <a:r>
              <a:rPr lang="ru-RU" dirty="0" err="1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психокоррекционных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 методов в психиатрии  и наркологии.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•Реабилитация 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и профилактика  в психиатрии и наркологии.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•Мотивационные  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особенности  наркологических заболеваний.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•Профилактические 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программы здорового образа жизни.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•Психодиагностика 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в психиатрии и наркологии.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•Психологическое 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сопровождение диагностического и терапевтического процесса  психических и наркологических больных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326" y="3121804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Темы проектов:</a:t>
            </a:r>
          </a:p>
        </p:txBody>
      </p:sp>
      <p:pic>
        <p:nvPicPr>
          <p:cNvPr id="6" name="Picture 2" descr="http://app.sfedu.ru/sites/default/files/sotr_photo/dunae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59" y="761998"/>
            <a:ext cx="2128838" cy="2128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704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644380"/>
            <a:ext cx="783872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2038"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0000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2332038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Ковш Екатерина Михайловна-</a:t>
            </a:r>
            <a:r>
              <a:rPr lang="ru-RU" sz="2400" dirty="0" smtClean="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rgbClr val="00000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преподаватель. </a:t>
            </a:r>
            <a:endParaRPr lang="ru-RU" sz="2400" dirty="0">
              <a:solidFill>
                <a:srgbClr val="000000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2332038"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000000"/>
              </a:solidFill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Georgia" pitchFamily="18" charset="0"/>
              </a:rPr>
              <a:t>•</a:t>
            </a:r>
            <a:r>
              <a:rPr lang="ru-RU" sz="2000" dirty="0">
                <a:solidFill>
                  <a:srgbClr val="000000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Georgia" pitchFamily="18" charset="0"/>
              </a:rPr>
              <a:t>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Психогенетические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психофизиологические корреляты агрессии у людей с различной этнической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принадлежностью;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особенности пациентов, страдающих различными заболеваниями;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 когнитивных искажений, особенностей Я-концепции и качества жизни у больных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шизофренией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Суицидальное поведение пациентов с ВИЧ инфекцией и гепатитом С;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Кататимно-имагинативная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психотерапия в работе с пациентами разных групп.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1272" y="2204864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+mj-cs"/>
              </a:rPr>
              <a:t>Темы проектов: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23728" cy="309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492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Результаты проектной деятельности студентов могут быть представлены </a:t>
            </a:r>
            <a:r>
              <a:rPr lang="ru-RU" sz="3200" b="1" dirty="0"/>
              <a:t>на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Georgia" pitchFamily="18" charset="0"/>
              </a:rPr>
              <a:t>Неделе науки ЮФУ,</a:t>
            </a:r>
          </a:p>
          <a:p>
            <a:pPr>
              <a:buFont typeface="Wingdings" pitchFamily="2" charset="2"/>
              <a:buChar char="ü"/>
            </a:pPr>
            <a:endParaRPr lang="ru-RU" sz="2000" dirty="0">
              <a:solidFill>
                <a:srgbClr val="000000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Georgia" pitchFamily="18" charset="0"/>
              </a:rPr>
              <a:t> Международной конференция студентов, аспирантов и молодых учёных «ЛОМОНОСОВ» (Москва),</a:t>
            </a:r>
          </a:p>
          <a:p>
            <a:pPr>
              <a:buFont typeface="Wingdings" pitchFamily="2" charset="2"/>
              <a:buChar char="ü"/>
            </a:pPr>
            <a:endParaRPr lang="ru-RU" sz="2000" dirty="0">
              <a:solidFill>
                <a:srgbClr val="000000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Georgia" pitchFamily="18" charset="0"/>
              </a:rPr>
              <a:t> Международной конференции молодых ученых «ПСИХОЛОГИЯ – НАУКА БУДУЩЕГО" (Москва), </a:t>
            </a:r>
          </a:p>
          <a:p>
            <a:pPr>
              <a:buFont typeface="Wingdings" pitchFamily="2" charset="2"/>
              <a:buChar char="ü"/>
            </a:pPr>
            <a:endParaRPr lang="ru-RU" sz="2000" dirty="0">
              <a:solidFill>
                <a:srgbClr val="000000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Georgia" pitchFamily="18" charset="0"/>
              </a:rPr>
              <a:t>Международной конференции молодых ученых ««Психология XXI века (Санкт-Петербург)</a:t>
            </a:r>
            <a:br>
              <a:rPr lang="ru-RU" sz="2000" dirty="0">
                <a:solidFill>
                  <a:srgbClr val="000000"/>
                </a:solidFill>
                <a:latin typeface="Georgia" pitchFamily="18" charset="0"/>
              </a:rPr>
            </a:br>
            <a:endParaRPr lang="ru-RU" sz="2000" dirty="0">
              <a:solidFill>
                <a:srgbClr val="000000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2000" dirty="0">
                <a:solidFill>
                  <a:srgbClr val="000000"/>
                </a:solidFill>
                <a:latin typeface="Georgia" pitchFamily="18" charset="0"/>
              </a:rPr>
              <a:t>Тезисы выступлений будут опубликованы в сборниках материалов этих конференций.</a:t>
            </a:r>
            <a:endParaRPr lang="ru-RU" sz="2000" dirty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8603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7620000" cy="1143000"/>
          </a:xfrm>
        </p:spPr>
        <p:txBody>
          <a:bodyPr/>
          <a:lstStyle/>
          <a:p>
            <a:pPr algn="ctr"/>
            <a:r>
              <a:rPr lang="ru-RU" b="1" i="1" dirty="0" smtClean="0"/>
              <a:t>Спасибо за внимание!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144626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</TotalTime>
  <Words>212</Words>
  <Application>Microsoft Office PowerPoint</Application>
  <PresentationFormat>Экран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</vt:lpstr>
      <vt:lpstr>Georgia</vt:lpstr>
      <vt:lpstr>Times New Roman</vt:lpstr>
      <vt:lpstr>Wingdings</vt:lpstr>
      <vt:lpstr>Соседство</vt:lpstr>
      <vt:lpstr>Проект   «Клинико-психологические особенности личности больного»</vt:lpstr>
      <vt:lpstr>Цель проекта</vt:lpstr>
      <vt:lpstr>Основные исследовательские направления проекта</vt:lpstr>
      <vt:lpstr>Презентация PowerPoint</vt:lpstr>
      <vt:lpstr>Презентация PowerPoint</vt:lpstr>
      <vt:lpstr>Презентация PowerPoint</vt:lpstr>
      <vt:lpstr>Результаты проектной деятельности студентов могут быть представлены на: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 «Клинико-психологические особенности личности больного»</dc:title>
  <dc:creator>Екатерина Денисова</dc:creator>
  <cp:lastModifiedBy>Ковш Екатерина</cp:lastModifiedBy>
  <cp:revision>4</cp:revision>
  <dcterms:created xsi:type="dcterms:W3CDTF">2015-10-28T20:03:11Z</dcterms:created>
  <dcterms:modified xsi:type="dcterms:W3CDTF">2016-10-24T10:57:02Z</dcterms:modified>
</cp:coreProperties>
</file>